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 id="2147483681" r:id="rId4"/>
    <p:sldMasterId id="2147483692" r:id="rId5"/>
    <p:sldMasterId id="2147483703" r:id="rId6"/>
    <p:sldMasterId id="2147483714" r:id="rId7"/>
    <p:sldMasterId id="2147483728" r:id="rId8"/>
    <p:sldMasterId id="2147483739" r:id="rId9"/>
  </p:sldMasterIdLst>
  <p:notesMasterIdLst>
    <p:notesMasterId r:id="rId136"/>
  </p:notesMasterIdLst>
  <p:handoutMasterIdLst>
    <p:handoutMasterId r:id="rId137"/>
  </p:handoutMasterIdLst>
  <p:sldIdLst>
    <p:sldId id="268" r:id="rId10"/>
    <p:sldId id="485" r:id="rId11"/>
    <p:sldId id="486" r:id="rId12"/>
    <p:sldId id="487" r:id="rId13"/>
    <p:sldId id="488" r:id="rId14"/>
    <p:sldId id="491" r:id="rId15"/>
    <p:sldId id="489" r:id="rId16"/>
    <p:sldId id="484" r:id="rId17"/>
    <p:sldId id="481" r:id="rId18"/>
    <p:sldId id="490" r:id="rId19"/>
    <p:sldId id="493" r:id="rId20"/>
    <p:sldId id="494" r:id="rId21"/>
    <p:sldId id="495" r:id="rId22"/>
    <p:sldId id="496" r:id="rId23"/>
    <p:sldId id="497" r:id="rId24"/>
    <p:sldId id="498" r:id="rId25"/>
    <p:sldId id="500" r:id="rId26"/>
    <p:sldId id="501" r:id="rId27"/>
    <p:sldId id="503" r:id="rId28"/>
    <p:sldId id="504" r:id="rId29"/>
    <p:sldId id="505" r:id="rId30"/>
    <p:sldId id="506" r:id="rId31"/>
    <p:sldId id="507" r:id="rId32"/>
    <p:sldId id="508" r:id="rId33"/>
    <p:sldId id="509" r:id="rId34"/>
    <p:sldId id="511" r:id="rId35"/>
    <p:sldId id="512" r:id="rId36"/>
    <p:sldId id="513" r:id="rId37"/>
    <p:sldId id="514" r:id="rId38"/>
    <p:sldId id="516" r:id="rId39"/>
    <p:sldId id="517" r:id="rId40"/>
    <p:sldId id="518" r:id="rId41"/>
    <p:sldId id="519" r:id="rId42"/>
    <p:sldId id="520" r:id="rId43"/>
    <p:sldId id="521" r:id="rId44"/>
    <p:sldId id="522" r:id="rId45"/>
    <p:sldId id="523" r:id="rId46"/>
    <p:sldId id="525" r:id="rId47"/>
    <p:sldId id="524" r:id="rId48"/>
    <p:sldId id="526" r:id="rId49"/>
    <p:sldId id="527" r:id="rId50"/>
    <p:sldId id="528" r:id="rId51"/>
    <p:sldId id="529" r:id="rId52"/>
    <p:sldId id="530" r:id="rId53"/>
    <p:sldId id="531" r:id="rId54"/>
    <p:sldId id="532" r:id="rId55"/>
    <p:sldId id="533" r:id="rId56"/>
    <p:sldId id="534" r:id="rId57"/>
    <p:sldId id="535" r:id="rId58"/>
    <p:sldId id="536" r:id="rId59"/>
    <p:sldId id="537" r:id="rId60"/>
    <p:sldId id="538" r:id="rId61"/>
    <p:sldId id="539" r:id="rId62"/>
    <p:sldId id="540" r:id="rId63"/>
    <p:sldId id="541" r:id="rId64"/>
    <p:sldId id="542" r:id="rId65"/>
    <p:sldId id="543" r:id="rId66"/>
    <p:sldId id="544" r:id="rId67"/>
    <p:sldId id="545" r:id="rId68"/>
    <p:sldId id="546" r:id="rId69"/>
    <p:sldId id="547" r:id="rId70"/>
    <p:sldId id="548" r:id="rId71"/>
    <p:sldId id="549" r:id="rId72"/>
    <p:sldId id="550" r:id="rId73"/>
    <p:sldId id="551" r:id="rId74"/>
    <p:sldId id="552" r:id="rId75"/>
    <p:sldId id="553" r:id="rId76"/>
    <p:sldId id="556" r:id="rId77"/>
    <p:sldId id="557" r:id="rId78"/>
    <p:sldId id="558" r:id="rId79"/>
    <p:sldId id="561" r:id="rId80"/>
    <p:sldId id="560" r:id="rId81"/>
    <p:sldId id="564" r:id="rId82"/>
    <p:sldId id="565" r:id="rId83"/>
    <p:sldId id="566" r:id="rId84"/>
    <p:sldId id="567" r:id="rId85"/>
    <p:sldId id="568" r:id="rId86"/>
    <p:sldId id="569" r:id="rId87"/>
    <p:sldId id="577" r:id="rId88"/>
    <p:sldId id="571" r:id="rId89"/>
    <p:sldId id="572" r:id="rId90"/>
    <p:sldId id="573" r:id="rId91"/>
    <p:sldId id="574" r:id="rId92"/>
    <p:sldId id="575" r:id="rId93"/>
    <p:sldId id="576" r:id="rId94"/>
    <p:sldId id="570" r:id="rId95"/>
    <p:sldId id="578" r:id="rId96"/>
    <p:sldId id="579" r:id="rId97"/>
    <p:sldId id="580" r:id="rId98"/>
    <p:sldId id="581" r:id="rId99"/>
    <p:sldId id="582" r:id="rId100"/>
    <p:sldId id="583" r:id="rId101"/>
    <p:sldId id="584" r:id="rId102"/>
    <p:sldId id="585" r:id="rId103"/>
    <p:sldId id="586" r:id="rId104"/>
    <p:sldId id="587" r:id="rId105"/>
    <p:sldId id="588" r:id="rId106"/>
    <p:sldId id="589" r:id="rId107"/>
    <p:sldId id="590" r:id="rId108"/>
    <p:sldId id="591" r:id="rId109"/>
    <p:sldId id="592" r:id="rId110"/>
    <p:sldId id="593" r:id="rId111"/>
    <p:sldId id="594" r:id="rId112"/>
    <p:sldId id="595" r:id="rId113"/>
    <p:sldId id="596" r:id="rId114"/>
    <p:sldId id="597" r:id="rId115"/>
    <p:sldId id="598" r:id="rId116"/>
    <p:sldId id="599" r:id="rId117"/>
    <p:sldId id="600" r:id="rId118"/>
    <p:sldId id="601" r:id="rId119"/>
    <p:sldId id="602" r:id="rId120"/>
    <p:sldId id="603" r:id="rId121"/>
    <p:sldId id="604" r:id="rId122"/>
    <p:sldId id="605" r:id="rId123"/>
    <p:sldId id="606" r:id="rId124"/>
    <p:sldId id="618" r:id="rId125"/>
    <p:sldId id="609" r:id="rId126"/>
    <p:sldId id="610" r:id="rId127"/>
    <p:sldId id="612" r:id="rId128"/>
    <p:sldId id="611" r:id="rId129"/>
    <p:sldId id="613" r:id="rId130"/>
    <p:sldId id="614" r:id="rId131"/>
    <p:sldId id="615" r:id="rId132"/>
    <p:sldId id="616" r:id="rId133"/>
    <p:sldId id="617" r:id="rId134"/>
    <p:sldId id="263" r:id="rId135"/>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4">
          <p15:clr>
            <a:srgbClr val="A4A3A4"/>
          </p15:clr>
        </p15:guide>
        <p15:guide id="2" pos="2901">
          <p15:clr>
            <a:srgbClr val="A4A3A4"/>
          </p15:clr>
        </p15:guide>
      </p15:sldGuideLst>
    </p:ext>
    <p:ext uri="{2D200454-40CA-4A62-9FC3-DE9A4176ACB9}">
      <p15:notesGuideLst xmlns:p15="http://schemas.microsoft.com/office/powerpoint/2012/main">
        <p15:guide id="1" orient="horz" pos="3318">
          <p15:clr>
            <a:srgbClr val="A4A3A4"/>
          </p15:clr>
        </p15:guide>
        <p15:guide id="2" pos="22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DEDD"/>
    <a:srgbClr val="0092D2"/>
    <a:srgbClr val="191918"/>
    <a:srgbClr val="1D1D1C"/>
    <a:srgbClr val="272727"/>
    <a:srgbClr val="FC7885"/>
    <a:srgbClr val="00406A"/>
    <a:srgbClr val="22A6FF"/>
    <a:srgbClr val="003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0380" autoAdjust="0"/>
  </p:normalViewPr>
  <p:slideViewPr>
    <p:cSldViewPr>
      <p:cViewPr varScale="1">
        <p:scale>
          <a:sx n="81" d="100"/>
          <a:sy n="81" d="100"/>
        </p:scale>
        <p:origin x="686" y="31"/>
      </p:cViewPr>
      <p:guideLst>
        <p:guide orient="horz" pos="2224"/>
        <p:guide pos="2901"/>
      </p:guideLst>
    </p:cSldViewPr>
  </p:slideViewPr>
  <p:outlineViewPr>
    <p:cViewPr>
      <p:scale>
        <a:sx n="33" d="100"/>
        <a:sy n="33" d="100"/>
      </p:scale>
      <p:origin x="0" y="40"/>
    </p:cViewPr>
  </p:outlineViewPr>
  <p:notesTextViewPr>
    <p:cViewPr>
      <p:scale>
        <a:sx n="100" d="100"/>
        <a:sy n="100" d="100"/>
      </p:scale>
      <p:origin x="0" y="0"/>
    </p:cViewPr>
  </p:notesTextViewPr>
  <p:sorterViewPr>
    <p:cViewPr>
      <p:scale>
        <a:sx n="100" d="100"/>
        <a:sy n="100" d="100"/>
      </p:scale>
      <p:origin x="0" y="0"/>
    </p:cViewPr>
  </p:sorterViewPr>
  <p:notesViewPr>
    <p:cSldViewPr>
      <p:cViewPr>
        <p:scale>
          <a:sx n="80" d="100"/>
          <a:sy n="80" d="100"/>
        </p:scale>
        <p:origin x="-5648" y="-1232"/>
      </p:cViewPr>
      <p:guideLst>
        <p:guide orient="horz" pos="3318"/>
        <p:guide pos="22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38"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openxmlformats.org/officeDocument/2006/relationships/slide" Target="slides/slide94.xml"/><Relationship Id="rId108" Type="http://schemas.openxmlformats.org/officeDocument/2006/relationships/slide" Target="slides/slide99.xml"/><Relationship Id="rId116" Type="http://schemas.openxmlformats.org/officeDocument/2006/relationships/slide" Target="slides/slide107.xml"/><Relationship Id="rId124" Type="http://schemas.openxmlformats.org/officeDocument/2006/relationships/slide" Target="slides/slide115.xml"/><Relationship Id="rId129" Type="http://schemas.openxmlformats.org/officeDocument/2006/relationships/slide" Target="slides/slide120.xml"/><Relationship Id="rId137"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slide" Target="slides/slide87.xml"/><Relationship Id="rId111" Type="http://schemas.openxmlformats.org/officeDocument/2006/relationships/slide" Target="slides/slide102.xml"/><Relationship Id="rId132" Type="http://schemas.openxmlformats.org/officeDocument/2006/relationships/slide" Target="slides/slide123.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slide" Target="slides/slide105.xml"/><Relationship Id="rId119" Type="http://schemas.openxmlformats.org/officeDocument/2006/relationships/slide" Target="slides/slide110.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30" Type="http://schemas.openxmlformats.org/officeDocument/2006/relationships/slide" Target="slides/slide121.xml"/><Relationship Id="rId135" Type="http://schemas.openxmlformats.org/officeDocument/2006/relationships/slide" Target="slides/slide1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notesMaster" Target="notesMasters/notes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3 Marcador de pie de página"/>
          <p:cNvSpPr>
            <a:spLocks noGrp="1"/>
          </p:cNvSpPr>
          <p:nvPr>
            <p:ph type="ftr" sz="quarter" idx="2"/>
          </p:nvPr>
        </p:nvSpPr>
        <p:spPr>
          <a:xfrm>
            <a:off x="0" y="9721295"/>
            <a:ext cx="6835798" cy="364564"/>
          </a:xfrm>
          <a:prstGeom prst="rect">
            <a:avLst/>
          </a:prstGeom>
        </p:spPr>
        <p:txBody>
          <a:bodyPr vert="horz" lIns="91440" tIns="45720" rIns="91440" bIns="45720" rtlCol="0" anchor="b"/>
          <a:lstStyle>
            <a:lvl1pPr algn="l">
              <a:defRPr sz="1200"/>
            </a:lvl1pPr>
          </a:lstStyle>
          <a:p>
            <a:pPr algn="ctr"/>
            <a:r>
              <a:rPr lang="es-ES" dirty="0" err="1">
                <a:latin typeface="Tahoma" panose="020B0604030504040204"/>
              </a:rPr>
              <a:t>Cod</a:t>
            </a:r>
            <a:r>
              <a:rPr lang="es-ES" dirty="0">
                <a:latin typeface="Tahoma" panose="020B0604030504040204"/>
              </a:rPr>
              <a:t>-  Titulo del curso  - © 2014, Netmind SL, Barcelona  - </a:t>
            </a:r>
            <a:r>
              <a:rPr lang="es-ES" dirty="0" err="1">
                <a:latin typeface="Tahoma" panose="020B0604030504040204"/>
              </a:rPr>
              <a:t>edX.X</a:t>
            </a:r>
            <a:r>
              <a:rPr lang="es-ES" dirty="0">
                <a:latin typeface="Tahoma" panose="020B0604030504040204"/>
              </a:rPr>
              <a:t>  XX/XX/2014 – pág.  1</a:t>
            </a:r>
          </a:p>
        </p:txBody>
      </p:sp>
      <p:sp>
        <p:nvSpPr>
          <p:cNvPr id="5" name="4 Marcador de número de diapositiva"/>
          <p:cNvSpPr>
            <a:spLocks noGrp="1"/>
          </p:cNvSpPr>
          <p:nvPr>
            <p:ph type="sldNum" sz="quarter" idx="3"/>
          </p:nvPr>
        </p:nvSpPr>
        <p:spPr>
          <a:xfrm>
            <a:off x="2613546" y="9437786"/>
            <a:ext cx="1600214" cy="285752"/>
          </a:xfrm>
          <a:prstGeom prst="rect">
            <a:avLst/>
          </a:prstGeom>
        </p:spPr>
        <p:txBody>
          <a:bodyPr vert="horz" lIns="91440" tIns="45720" rIns="91440" bIns="45720" rtlCol="0" anchor="b"/>
          <a:lstStyle>
            <a:lvl1pPr algn="r">
              <a:defRPr sz="1200"/>
            </a:lvl1pPr>
          </a:lstStyle>
          <a:p>
            <a:pPr algn="ctr"/>
            <a:fld id="{74297896-79CB-4F60-ACAE-33F46DF84C88}" type="slidenum">
              <a:rPr lang="ca-ES" smtClean="0">
                <a:latin typeface="Tahoma" panose="020B0604030504040204"/>
              </a:rPr>
              <a:t>‹Nº›</a:t>
            </a:fld>
            <a:endParaRPr lang="ca-ES" dirty="0">
              <a:latin typeface="Tahoma" panose="020B0604030504040204"/>
            </a:endParaRPr>
          </a:p>
        </p:txBody>
      </p:sp>
      <p:pic>
        <p:nvPicPr>
          <p:cNvPr id="6" name="Picture 3"/>
          <p:cNvPicPr>
            <a:picLocks noChangeAspect="1" noChangeArrowheads="1"/>
          </p:cNvPicPr>
          <p:nvPr/>
        </p:nvPicPr>
        <p:blipFill>
          <a:blip r:embed="rId2" cstate="print"/>
          <a:srcRect b="15852"/>
          <a:stretch>
            <a:fillRect/>
          </a:stretch>
        </p:blipFill>
        <p:spPr bwMode="auto">
          <a:xfrm>
            <a:off x="3108920" y="143354"/>
            <a:ext cx="944786" cy="502920"/>
          </a:xfrm>
          <a:prstGeom prst="rect">
            <a:avLst/>
          </a:prstGeom>
          <a:noFill/>
          <a:ln w="9525">
            <a:noFill/>
            <a:round/>
          </a:ln>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6 Marcador de número de diapositiva"/>
          <p:cNvSpPr>
            <a:spLocks noGrp="1"/>
          </p:cNvSpPr>
          <p:nvPr>
            <p:ph type="sldNum" sz="quarter" idx="5"/>
          </p:nvPr>
        </p:nvSpPr>
        <p:spPr>
          <a:xfrm>
            <a:off x="1641" y="9475024"/>
            <a:ext cx="7097659" cy="330961"/>
          </a:xfrm>
          <a:prstGeom prst="rect">
            <a:avLst/>
          </a:prstGeom>
        </p:spPr>
        <p:txBody>
          <a:bodyPr vert="horz" lIns="98984" tIns="49492" rIns="98984" bIns="49492" rtlCol="0" anchor="b"/>
          <a:lstStyle>
            <a:lvl1pPr algn="r">
              <a:defRPr sz="900">
                <a:latin typeface="Tahoma" panose="020B0604030504040204"/>
              </a:defRPr>
            </a:lvl1pPr>
          </a:lstStyle>
          <a:p>
            <a:pPr algn="ctr"/>
            <a:fld id="{76800F7D-C2DF-468B-AC58-D90CE295BCF4}" type="slidenum">
              <a:rPr lang="es-ES" smtClean="0"/>
              <a:t>‹Nº›</a:t>
            </a:fld>
            <a:endParaRPr lang="es-ES" dirty="0"/>
          </a:p>
        </p:txBody>
      </p:sp>
      <p:pic>
        <p:nvPicPr>
          <p:cNvPr id="8" name="Picture 3"/>
          <p:cNvPicPr>
            <a:picLocks noChangeAspect="1" noChangeArrowheads="1"/>
          </p:cNvPicPr>
          <p:nvPr/>
        </p:nvPicPr>
        <p:blipFill>
          <a:blip r:embed="rId2"/>
          <a:srcRect b="15852"/>
          <a:stretch>
            <a:fillRect/>
          </a:stretch>
        </p:blipFill>
        <p:spPr bwMode="auto">
          <a:xfrm>
            <a:off x="3108920" y="143354"/>
            <a:ext cx="944786" cy="502920"/>
          </a:xfrm>
          <a:prstGeom prst="rect">
            <a:avLst/>
          </a:prstGeom>
          <a:noFill/>
          <a:ln w="9525">
            <a:noFill/>
            <a:round/>
          </a:ln>
        </p:spPr>
      </p:pic>
      <p:sp>
        <p:nvSpPr>
          <p:cNvPr id="13" name="12 Marcador de pie de página"/>
          <p:cNvSpPr>
            <a:spLocks noGrp="1"/>
          </p:cNvSpPr>
          <p:nvPr>
            <p:ph type="ftr" sz="quarter" idx="4"/>
          </p:nvPr>
        </p:nvSpPr>
        <p:spPr>
          <a:xfrm>
            <a:off x="0" y="9832214"/>
            <a:ext cx="7099300" cy="251652"/>
          </a:xfrm>
          <a:prstGeom prst="rect">
            <a:avLst/>
          </a:prstGeom>
        </p:spPr>
        <p:txBody>
          <a:bodyPr vert="horz" lIns="91440" tIns="45720" rIns="91440" bIns="45720" rtlCol="0" anchor="b"/>
          <a:lstStyle>
            <a:lvl1pPr algn="ctr">
              <a:defRPr sz="1200">
                <a:latin typeface="Rotis Sans Serif Std" panose="00000500000000000000" pitchFamily="50" charset="0"/>
              </a:defRPr>
            </a:lvl1pPr>
          </a:lstStyle>
          <a:p>
            <a:r>
              <a:rPr lang="es-ES" dirty="0" err="1">
                <a:latin typeface="Tahoma" panose="020B0604030504040204"/>
              </a:rPr>
              <a:t>Cod</a:t>
            </a:r>
            <a:r>
              <a:rPr lang="es-ES" dirty="0">
                <a:latin typeface="Tahoma" panose="020B0604030504040204"/>
              </a:rPr>
              <a:t>-  Titulo del curso  - © 2014, </a:t>
            </a:r>
            <a:r>
              <a:rPr lang="es-ES" dirty="0" err="1">
                <a:latin typeface="Tahoma" panose="020B0604030504040204"/>
              </a:rPr>
              <a:t>Netmind</a:t>
            </a:r>
            <a:r>
              <a:rPr lang="es-ES" dirty="0">
                <a:latin typeface="Tahoma" panose="020B0604030504040204"/>
              </a:rPr>
              <a:t> SL, Barcelona  - </a:t>
            </a:r>
            <a:r>
              <a:rPr lang="es-ES" dirty="0" err="1">
                <a:latin typeface="Tahoma" panose="020B0604030504040204"/>
              </a:rPr>
              <a:t>edX.X</a:t>
            </a:r>
            <a:r>
              <a:rPr lang="es-ES" dirty="0">
                <a:latin typeface="Tahoma" panose="020B0604030504040204"/>
              </a:rPr>
              <a:t>  DD/MM/2014 – pág.  1</a:t>
            </a:r>
          </a:p>
        </p:txBody>
      </p:sp>
      <p:sp>
        <p:nvSpPr>
          <p:cNvPr id="14" name="13 Marcador de notas"/>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5" name="14 Marcador de imagen de diapositiva"/>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endParaRPr lang="es-E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ahoma" panose="020B0604030504040204"/>
        <a:ea typeface="+mn-ea"/>
        <a:cs typeface="+mn-cs"/>
      </a:defRPr>
    </a:lvl1pPr>
    <a:lvl2pPr marL="457200" algn="l" defTabSz="914400" rtl="0" eaLnBrk="1" latinLnBrk="0" hangingPunct="1">
      <a:defRPr sz="1200" kern="1200">
        <a:solidFill>
          <a:schemeClr val="tx1"/>
        </a:solidFill>
        <a:latin typeface="Tahoma" panose="020B0604030504040204"/>
        <a:ea typeface="+mn-ea"/>
        <a:cs typeface="+mn-cs"/>
      </a:defRPr>
    </a:lvl2pPr>
    <a:lvl3pPr marL="914400" algn="l" defTabSz="914400" rtl="0" eaLnBrk="1" latinLnBrk="0" hangingPunct="1">
      <a:defRPr sz="1200" kern="1200">
        <a:solidFill>
          <a:schemeClr val="tx1"/>
        </a:solidFill>
        <a:latin typeface="Tahoma" panose="020B0604030504040204"/>
        <a:ea typeface="+mn-ea"/>
        <a:cs typeface="+mn-cs"/>
      </a:defRPr>
    </a:lvl3pPr>
    <a:lvl4pPr marL="1371600" algn="l" defTabSz="914400" rtl="0" eaLnBrk="1" latinLnBrk="0" hangingPunct="1">
      <a:defRPr sz="1200" kern="1200">
        <a:solidFill>
          <a:schemeClr val="tx1"/>
        </a:solidFill>
        <a:latin typeface="Tahoma" panose="020B0604030504040204"/>
        <a:ea typeface="+mn-ea"/>
        <a:cs typeface="+mn-cs"/>
      </a:defRPr>
    </a:lvl4pPr>
    <a:lvl5pPr marL="1828800" algn="l" defTabSz="914400" rtl="0" eaLnBrk="1" latinLnBrk="0" hangingPunct="1">
      <a:defRPr sz="1200" kern="1200">
        <a:solidFill>
          <a:schemeClr val="tx1"/>
        </a:solidFill>
        <a:latin typeface="Tahoma" panose="020B060403050404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a:t>
            </a:r>
            <a:r>
              <a:rPr lang="en-US" baseline="0" dirty="0"/>
              <a:t> to write this idea about the loss functions in notation on the next slide.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just 1</a:t>
            </a:r>
            <a:r>
              <a:rPr lang="en-US" baseline="0" dirty="0"/>
              <a:t> minus </a:t>
            </a:r>
            <a:r>
              <a:rPr lang="en-US" dirty="0"/>
              <a:t>accuracy. So sometimes people say they are using accuracy</a:t>
            </a:r>
            <a:r>
              <a:rPr lang="en-US" baseline="0" dirty="0"/>
              <a:t> and they mean the misclassification error. It’s the same calculation.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amazing how</a:t>
            </a:r>
            <a:r>
              <a:rPr lang="en-US" baseline="0" dirty="0"/>
              <a:t> many different ways people commonly measure things, out of only 4 numbers. Once you have that confusion matrix, you can compute any of them that you like.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a:t>
            </a:r>
            <a:r>
              <a:rPr lang="en-US" baseline="0" dirty="0"/>
              <a:t> not better than that line, you might want to turn your classifier upside down so it predicts the opposite of what it’s currently doing. Because it’s worse than random guessing, which means it could be better if you flipped it. Hopefully you’ll get a curve like I showed you on the previous slide. Most of the time you don’t get perfect. Most prediction problems are not that easy.</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True for classification, regression, etc.</a:t>
            </a:r>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coefficients by</a:t>
            </a:r>
            <a:r>
              <a:rPr lang="en-US" baseline="0" dirty="0"/>
              <a:t> minimizing the negative log likelihood of the data given the model. Or if you prefer the first description, minimize the loss function.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a:t>
            </a:r>
            <a:r>
              <a:rPr lang="en-US" baseline="0" dirty="0"/>
              <a:t> all of the ways we enumerated in the data science course.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endParaRPr lang="en-US" dirty="0">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Steve </a:t>
            </a:r>
            <a:r>
              <a:rPr lang="en-US" dirty="0" err="1">
                <a:cs typeface="+mn-cs"/>
              </a:rPr>
              <a:t>elston</a:t>
            </a:r>
            <a:endParaRPr lang="en-US" dirty="0">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Steve </a:t>
            </a:r>
            <a:r>
              <a:rPr lang="en-US" dirty="0" err="1">
                <a:cs typeface="+mn-cs"/>
              </a:rPr>
              <a:t>elston</a:t>
            </a:r>
            <a:endParaRPr lang="en-US" dirty="0">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Steve </a:t>
            </a:r>
            <a:r>
              <a:rPr lang="en-US" dirty="0" err="1">
                <a:cs typeface="+mn-cs"/>
              </a:rPr>
              <a:t>elston</a:t>
            </a:r>
            <a:endParaRPr lang="en-US" dirty="0">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Steve </a:t>
            </a:r>
            <a:r>
              <a:rPr lang="en-US" dirty="0" err="1">
                <a:cs typeface="+mn-cs"/>
              </a:rPr>
              <a:t>elston</a:t>
            </a:r>
            <a:endParaRPr lang="en-US" dirty="0">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endParaRPr lang="en-US" dirty="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But check it out. If</a:t>
            </a:r>
            <a:r>
              <a:rPr lang="en-US" baseline="0" dirty="0">
                <a:cs typeface="+mn-cs"/>
              </a:rPr>
              <a:t> you put that first little weak classifier right there, the answer will be big! Because there’s a huge difference between the white area, which is lighter, and the black area, which is darker. The detector is looking for the difference between the dark eyes and the part of the face below that. And the second little detector there is looking for two black areas separated by a white area, which is the person’s nose. Now each of these little detectors by itself</a:t>
            </a:r>
            <a:r>
              <a:rPr lang="is-IS" baseline="0" dirty="0">
                <a:cs typeface="+mn-cs"/>
              </a:rPr>
              <a:t>… not so useful. Put them together, really useful. Now you can detect eyes above cheeks, you can get the space between the eyes, and so on. </a:t>
            </a:r>
          </a:p>
          <a:p>
            <a:r>
              <a:rPr lang="en-US" sz="1200" kern="1200" dirty="0">
                <a:solidFill>
                  <a:schemeClr val="tx1"/>
                </a:solidFill>
                <a:latin typeface="+mn-lt"/>
                <a:ea typeface="+mn-ea"/>
                <a:cs typeface="+mn-cs"/>
              </a:rPr>
              <a:t>The eye region is darker than the upper-cheeks.</a:t>
            </a:r>
          </a:p>
          <a:p>
            <a:r>
              <a:rPr lang="en-US" sz="1200" kern="1200" dirty="0">
                <a:solidFill>
                  <a:schemeClr val="tx1"/>
                </a:solidFill>
                <a:latin typeface="+mn-lt"/>
                <a:ea typeface="+mn-ea"/>
                <a:cs typeface="+mn-cs"/>
              </a:rPr>
              <a:t>The nose bridge region is brighter than the eyes.</a:t>
            </a:r>
            <a:endParaRPr lang="en-US" dirty="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a:t>
            </a:r>
            <a:r>
              <a:rPr lang="en-US" baseline="0" dirty="0"/>
              <a:t> 1: split it into training and test</a:t>
            </a:r>
          </a:p>
          <a:p>
            <a:r>
              <a:rPr lang="en-US" baseline="0" dirty="0"/>
              <a:t>Step 2: train the model, and we picked logistic regression for that one. Then we scored the model in step 3, and then evaluate in Step 4. And that’s a super quick and easy way to do machine learning.</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Because</a:t>
            </a:r>
            <a:r>
              <a:rPr lang="en-US" baseline="0" dirty="0">
                <a:cs typeface="+mn-cs"/>
              </a:rPr>
              <a:t> of course faces can be large in an image or they can be small. Now these are all *weak* classifiers since obviously none of them are really that much better than random guessing, but they are, in fact, better than random, which means if you combine them, you could get something really good.</a:t>
            </a:r>
            <a:endParaRPr lang="en-US" dirty="0">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ln>
          <a:effectLst/>
        </p:spPr>
        <p:txBody>
          <a:bodyPr wrap="none" anchor="ctr"/>
          <a:lstStyle/>
          <a:p>
            <a:pPr>
              <a:defRPr/>
            </a:pPr>
            <a:endParaRPr lang="en-US">
              <a:cs typeface="+mn-cs"/>
            </a:endParaRPr>
          </a:p>
        </p:txBody>
      </p:sp>
      <p:sp>
        <p:nvSpPr>
          <p:cNvPr id="18434" name="Text Box 2"/>
          <p:cNvSpPr txBox="1">
            <a:spLocks noGrp="1" noChangeArrowheads="1"/>
          </p:cNvSpPr>
          <p:nvPr>
            <p:ph type="body"/>
          </p:nvPr>
        </p:nvSpPr>
        <p:spPr>
          <a:xfrm>
            <a:off x="914400" y="4343400"/>
            <a:ext cx="5026025" cy="4111625"/>
          </a:xfrm>
        </p:spPr>
        <p:txBody>
          <a:bodyPr wrap="none" anchor="ctr"/>
          <a:lstStyle/>
          <a:p>
            <a:pPr>
              <a:defRPr/>
            </a:pPr>
            <a:r>
              <a:rPr lang="en-US" dirty="0">
                <a:cs typeface="+mn-cs"/>
              </a:rPr>
              <a:t>And obviously</a:t>
            </a:r>
            <a:r>
              <a:rPr lang="en-US" baseline="0" dirty="0">
                <a:cs typeface="+mn-cs"/>
              </a:rPr>
              <a:t> the goal is to put these little boxes around people’s faces.</a:t>
            </a:r>
            <a:endParaRPr lang="en-US" dirty="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www.cs.princeton.edu</a:t>
            </a:r>
            <a:r>
              <a:rPr lang="en-US" dirty="0"/>
              <a:t>/courses/archive/spring07/cos424/papers/boosting-</a:t>
            </a:r>
            <a:r>
              <a:rPr lang="en-US" dirty="0" err="1"/>
              <a:t>survey.pdf</a:t>
            </a:r>
            <a:endParaRPr lang="en-US" dirty="0"/>
          </a:p>
          <a:p>
            <a:r>
              <a:rPr lang="en-US" dirty="0"/>
              <a:t>I’ll tell you how</a:t>
            </a:r>
            <a:r>
              <a:rPr lang="en-US" baseline="0" dirty="0"/>
              <a:t> to get the alpha’s later on.</a:t>
            </a:r>
            <a:endParaRPr lang="en-US" dirty="0"/>
          </a:p>
          <a:p>
            <a:r>
              <a:rPr lang="en-US" dirty="0"/>
              <a:t>The effect of the weight</a:t>
            </a:r>
            <a:r>
              <a:rPr lang="en-US" baseline="0" dirty="0"/>
              <a:t> update is that it increases the weights on the misclassified points and decreases the weights on the correctly classified points.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Our weak classifiers are only allowed to be lines</a:t>
            </a:r>
            <a:r>
              <a:rPr lang="en-US" baseline="0" dirty="0">
                <a:cs typeface="+mn-cs"/>
              </a:rPr>
              <a:t> that are either horizontal or vertical in this example.</a:t>
            </a:r>
            <a:endParaRPr lang="en-US" dirty="0">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Ok which points were misclassified?</a:t>
            </a:r>
            <a:r>
              <a:rPr lang="en-US" baseline="0" dirty="0">
                <a:cs typeface="+mn-cs"/>
              </a:rPr>
              <a:t> The three up there.</a:t>
            </a:r>
            <a:endParaRPr lang="en-US" dirty="0">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a:t>
            </a:r>
          </a:p>
          <a:p>
            <a:pPr defTabSz="914400">
              <a:defRPr/>
            </a:pPr>
            <a:r>
              <a:rPr lang="en-US" baseline="0" dirty="0">
                <a:cs typeface="+mn-cs"/>
              </a:rPr>
              <a:t>Before I do the next round, I have to choose the coefficient for this weak classifier, which is going to determine how much it contributes to the final combined classifier. I will tell you how to get it shortly officially, but I’ll tell you now that the weight depends on how well the weak classifier performs on that round. So here, the weak classifier missed three points that had reasonable weights, so it won’t get a high coefficient.</a:t>
            </a:r>
          </a:p>
          <a:p>
            <a:pPr defTabSz="914400">
              <a:defRPr/>
            </a:pPr>
            <a:r>
              <a:rPr lang="en-US" baseline="0" dirty="0">
                <a:cs typeface="+mn-cs"/>
              </a:rPr>
              <a:t>So let’s do the next round.</a:t>
            </a:r>
            <a:endParaRPr lang="en-US" dirty="0">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So it basically</a:t>
            </a:r>
            <a:r>
              <a:rPr lang="en-US" baseline="0" dirty="0">
                <a:cs typeface="+mn-cs"/>
              </a:rPr>
              <a:t> has to get those three points right on the next round. So let’s do the next round.</a:t>
            </a:r>
            <a:endParaRPr lang="en-US" dirty="0">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Yes it gets those points</a:t>
            </a:r>
            <a:r>
              <a:rPr lang="en-US" baseline="0" dirty="0">
                <a:cs typeface="+mn-cs"/>
              </a:rPr>
              <a:t> right this time, but it sacrifices the three negative ones below it.</a:t>
            </a:r>
            <a:endParaRPr lang="en-US" dirty="0">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See this time the coefficient</a:t>
            </a:r>
            <a:r>
              <a:rPr lang="en-US" baseline="0" dirty="0">
                <a:cs typeface="+mn-cs"/>
              </a:rPr>
              <a:t> is higher because it got those three positives right that had high weights.</a:t>
            </a:r>
            <a:endParaRPr lang="en-US" dirty="0">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381000" y="685800"/>
            <a:ext cx="6096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Let’s see what it does now.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 3 is the beta</a:t>
            </a:r>
            <a:r>
              <a:rPr lang="en-US" baseline="0" dirty="0"/>
              <a:t> 1 and x1 is the number of hours they work per week, </a:t>
            </a:r>
          </a:p>
          <a:p>
            <a:r>
              <a:rPr lang="en-US" baseline="0" dirty="0"/>
              <a:t>We know x, we need to figure out beta. The 3 and the 4, we don’t know them in advance, we have to learn them.</a:t>
            </a:r>
          </a:p>
        </p:txBody>
      </p:sp>
      <p:sp>
        <p:nvSpPr>
          <p:cNvPr id="4" name="Slide Number Placeholder 3"/>
          <p:cNvSpPr>
            <a:spLocks noGrp="1"/>
          </p:cNvSpPr>
          <p:nvPr>
            <p:ph type="sldNum" sz="quarter" idx="10"/>
          </p:nvPr>
        </p:nvSpPr>
        <p:spPr/>
        <p:txBody>
          <a:bodyPr/>
          <a:lstStyle/>
          <a:p>
            <a:fld id="{4CFD207A-07DF-40AD-A916-9872E089CE7A}" type="slidenum">
              <a:rPr lang="en-US" smtClean="0"/>
              <a:t>16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r>
              <a:rPr lang="en-US" dirty="0">
                <a:cs typeface="+mn-cs"/>
              </a:rPr>
              <a:t>Now it got all the high weighted points</a:t>
            </a:r>
            <a:r>
              <a:rPr lang="en-US" baseline="0" dirty="0">
                <a:cs typeface="+mn-cs"/>
              </a:rPr>
              <a:t> correct so this classifier gets to contribute a lot to the final combined one.</a:t>
            </a:r>
            <a:endParaRPr lang="en-US" dirty="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p:spPr>
      </p:sp>
      <p:sp>
        <p:nvSpPr>
          <p:cNvPr id="50179" name="Rectangle 3"/>
          <p:cNvSpPr>
            <a:spLocks noGrp="1" noChangeArrowheads="1"/>
          </p:cNvSpPr>
          <p:nvPr>
            <p:ph type="body" idx="1"/>
          </p:nvPr>
        </p:nvSpPr>
        <p:spPr>
          <a:xfrm>
            <a:off x="914400" y="4343400"/>
            <a:ext cx="5029200" cy="4114800"/>
          </a:xfrm>
        </p:spPr>
        <p:txBody>
          <a:bodyPr/>
          <a:lstStyle/>
          <a:p>
            <a:pPr defTabSz="914400">
              <a:defRPr/>
            </a:pPr>
            <a:endParaRPr lang="en-US">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a:t>
            </a:r>
            <a:r>
              <a:rPr lang="en-US" baseline="0" dirty="0"/>
              <a:t> to better generalization. Let’s say you want to know whether you should get surgery. You ask your doctor, and she says you should get it. Do you trust that? Even if the doctor is good you might not trust that one doctor. What if instead you could ask 10 equally good doctors all trained at different places and 8 of them said you should get it. Perhaps that’s much more trustworthy than just asking the one doctor. That’s the idea behind decision forests.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68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a:t>
            </a:r>
            <a:r>
              <a:rPr lang="en-US" baseline="0" dirty="0"/>
              <a:t> RF is pretty neat. You grow a whole bunch of totally </a:t>
            </a:r>
            <a:r>
              <a:rPr lang="en-US" baseline="0" dirty="0" err="1"/>
              <a:t>overfitted</a:t>
            </a:r>
            <a:r>
              <a:rPr lang="en-US" baseline="0" dirty="0"/>
              <a:t> heuristic models and average their votes all together. How cool is that?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a:t>
            </a:r>
            <a:r>
              <a:rPr lang="en-US" baseline="0" dirty="0"/>
              <a:t> have very different sorts of philosophies even though what you end up with at the end is pretty similar, which is a bunch of </a:t>
            </a:r>
            <a:r>
              <a:rPr lang="en-US" baseline="0" dirty="0" err="1"/>
              <a:t>overfitted</a:t>
            </a:r>
            <a:r>
              <a:rPr lang="en-US" baseline="0" dirty="0"/>
              <a:t> heuristic trees, combined in some way. The philosophy behind decision forests is to average everything to reduce variance. The approach behind boosting tries to minimize bias and make the model more accurate, but ends up reducing variance anyway because the trees that it generates tend to be diverse because of all the reweighting. Anyway, I would say those are two of the most powerful black box machines learning methods out there right now.</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standard </a:t>
            </a:r>
            <a:r>
              <a:rPr lang="en-US" sz="1200" kern="1200" dirty="0" err="1">
                <a:solidFill>
                  <a:schemeClr val="tx1"/>
                </a:solidFill>
                <a:latin typeface="+mn-lt"/>
                <a:ea typeface="+mn-ea"/>
                <a:cs typeface="+mn-cs"/>
              </a:rPr>
              <a:t>backprop</a:t>
            </a:r>
            <a:r>
              <a:rPr lang="en-US" sz="1200" kern="1200" dirty="0">
                <a:solidFill>
                  <a:schemeClr val="tx1"/>
                </a:solidFill>
                <a:latin typeface="+mn-lt"/>
                <a:ea typeface="+mn-ea"/>
                <a:cs typeface="+mn-cs"/>
              </a:rPr>
              <a:t>, too low a learning rate makes the network learn very slowly. Too high a learning rate makes the weights and objective function diverge, so there is no learning at all. You</a:t>
            </a:r>
            <a:r>
              <a:rPr lang="en-US" sz="1200" kern="1200" baseline="0" dirty="0">
                <a:solidFill>
                  <a:schemeClr val="tx1"/>
                </a:solidFill>
                <a:latin typeface="+mn-lt"/>
                <a:ea typeface="+mn-ea"/>
                <a:cs typeface="+mn-cs"/>
              </a:rPr>
              <a:t> could set it to a half. In reality there are algorithms that adjust this thing dynamically, but in case, hopefully you get the idea, which is that the weight changes depending on how steep the error gradient is at that point.</a:t>
            </a:r>
          </a:p>
          <a:p>
            <a:r>
              <a:rPr lang="en-US" sz="1200" kern="1200" baseline="0" dirty="0">
                <a:solidFill>
                  <a:schemeClr val="tx1"/>
                </a:solidFill>
                <a:latin typeface="+mn-lt"/>
                <a:ea typeface="+mn-ea"/>
                <a:cs typeface="+mn-cs"/>
              </a:rPr>
              <a:t>Cool, so once you do that,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picture is a little misleading</a:t>
            </a:r>
            <a:r>
              <a:rPr lang="en-US" baseline="0" dirty="0"/>
              <a:t> since you never actually see the function phi.</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particularly useful kernel is the </a:t>
            </a:r>
            <a:r>
              <a:rPr lang="en-US" baseline="0" dirty="0" err="1"/>
              <a:t>gaussian</a:t>
            </a:r>
            <a:r>
              <a:rPr lang="en-US" baseline="0" dirty="0"/>
              <a:t> kernel. This is a case where I can’t exactly calculate phi on my computer because it’s a whole function and thus infinite dimensional. You’d need an infinite number of values to write out the whole function so of course you can’t do that in a computer. But you can actually write down the inner product.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bumps could be right side up and some of them could be upside down, depending on what </a:t>
            </a:r>
            <a:r>
              <a:rPr lang="en-US" baseline="0"/>
              <a:t>the alphas are.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just 1</a:t>
            </a:r>
            <a:r>
              <a:rPr lang="en-US" baseline="0" dirty="0"/>
              <a:t> minus </a:t>
            </a:r>
            <a:r>
              <a:rPr lang="en-US" dirty="0"/>
              <a:t>accuracy. So sometimes people say they are using accuracy</a:t>
            </a:r>
            <a:r>
              <a:rPr lang="en-US" baseline="0" dirty="0"/>
              <a:t> and they mean the misclassification error. It’s the same calculation.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be careful not to choose the bandwidth</a:t>
            </a:r>
            <a:r>
              <a:rPr lang="en-US" baseline="0" dirty="0"/>
              <a:t> parameter to be too small. Otherwise it’ll </a:t>
            </a:r>
            <a:r>
              <a:rPr lang="en-US" baseline="0" dirty="0" err="1"/>
              <a:t>overfit</a:t>
            </a:r>
            <a:r>
              <a:rPr lang="en-US" baseline="0" dirty="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It’ll</a:t>
            </a:r>
            <a:r>
              <a:rPr lang="en-US" baseline="0" dirty="0"/>
              <a:t> sort of snake its way around to try to make things separable and it’ll </a:t>
            </a:r>
            <a:r>
              <a:rPr lang="en-US" baseline="0" dirty="0" err="1"/>
              <a:t>overfit</a:t>
            </a:r>
            <a:r>
              <a:rPr lang="en-US" baseline="0" dirty="0"/>
              <a:t>.</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induces what’s called a </a:t>
            </a:r>
            <a:r>
              <a:rPr lang="en-US" dirty="0" err="1"/>
              <a:t>voronoi</a:t>
            </a:r>
            <a:r>
              <a:rPr lang="en-US" baseline="0" dirty="0"/>
              <a:t> partition of the space.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all these guys</a:t>
            </a:r>
            <a:r>
              <a:rPr lang="en-US" baseline="0" dirty="0"/>
              <a:t> on the left, who are they going to get assigned to? Where will that center go?</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96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a:t>
            </a:r>
          </a:p>
        </p:txBody>
      </p:sp>
      <p:sp>
        <p:nvSpPr>
          <p:cNvPr id="4" name="Slide Number Placeholder 3"/>
          <p:cNvSpPr>
            <a:spLocks noGrp="1"/>
          </p:cNvSpPr>
          <p:nvPr>
            <p:ph type="sldNum" sz="quarter" idx="10"/>
          </p:nvPr>
        </p:nvSpPr>
        <p:spPr/>
        <p:txBody>
          <a:bodyPr/>
          <a:lstStyle/>
          <a:p>
            <a:fld id="{4CFD207A-07DF-40AD-A916-9872E089CE7A}" type="slidenum">
              <a:rPr lang="en-US" smtClean="0"/>
              <a:t>113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It would be really nice if we could just plain globally</a:t>
            </a:r>
            <a:r>
              <a:rPr lang="en-US" baseline="0" dirty="0"/>
              <a:t> optimize this. </a:t>
            </a:r>
            <a:r>
              <a:rPr lang="en-US" dirty="0"/>
              <a:t>Why the heck not?</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114</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a:t>Who is similar to Carmen? Possibly</a:t>
            </a:r>
            <a:r>
              <a:rPr lang="en-US" baseline="0" dirty="0"/>
              <a:t> Joseph. Definitely not </a:t>
            </a:r>
            <a:r>
              <a:rPr lang="en-US" baseline="0" dirty="0" err="1"/>
              <a:t>Leonore</a:t>
            </a:r>
            <a:r>
              <a:rPr lang="en-US" baseline="0" dirty="0"/>
              <a:t>. N</a:t>
            </a:r>
            <a:r>
              <a:rPr lang="en-US" dirty="0"/>
              <a:t>eed a measure to find similar users.</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116</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that. But I’m going to break it down</a:t>
            </a:r>
            <a:r>
              <a:rPr lang="en-US" baseline="0" dirty="0"/>
              <a:t> a bit. I’ll put the whole thing back up in a minute.</a:t>
            </a:r>
            <a:endParaRPr lang="en-US" dirty="0"/>
          </a:p>
          <a:p>
            <a:endParaRPr lang="en-US" dirty="0"/>
          </a:p>
          <a:p>
            <a:r>
              <a:rPr lang="en-US" dirty="0"/>
              <a:t>The sum over movies is just movies</a:t>
            </a:r>
            <a:r>
              <a:rPr lang="en-US" baseline="0" dirty="0"/>
              <a:t> that both people have rated. One problem with this measure is it tends to favor users who have watched very few movies that overlap with Carmen but that agree with her on the movies they watched.</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And</a:t>
            </a:r>
            <a:r>
              <a:rPr lang="en-US" baseline="0" dirty="0"/>
              <a:t> so again, you would use correlations to weight the previous recommendations by how similar an item is to past ones. This can be pretty similar to the user-based collaborative filtering, so I won’t repeat the formula.</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put her actual ratings up that</a:t>
            </a:r>
            <a:r>
              <a:rPr lang="en-US" baseline="0" dirty="0"/>
              <a:t> we had before and you can see that our guess agreed with how she actually rated it, which means that our values for Carmen1 might be pretty accurate. The nice thing is that if you have carmen1, then you can sort of figure out how Carmen is going to rate a lot of different movies, as long as you know whether they are scary or kiddy movies.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121</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Matrix</a:t>
            </a:r>
            <a:r>
              <a:rPr lang="en-US" baseline="0" dirty="0"/>
              <a:t> factorization figures out the latent factors. </a:t>
            </a:r>
            <a:r>
              <a:rPr lang="en-US" dirty="0"/>
              <a:t>If the latent factors are really</a:t>
            </a:r>
            <a:r>
              <a:rPr lang="en-US" baseline="0" dirty="0"/>
              <a:t> good, then we’re golden. </a:t>
            </a:r>
            <a:r>
              <a:rPr lang="en-US" dirty="0"/>
              <a:t>That way, there can be very few latent</a:t>
            </a:r>
            <a:r>
              <a:rPr lang="en-US" baseline="0" dirty="0"/>
              <a:t> factors and we can still recover ratings that are a pretty good approximations of the real ratings even though there might be thousands of movies. *talk about </a:t>
            </a:r>
            <a:r>
              <a:rPr lang="en-US" baseline="0" dirty="0" err="1"/>
              <a:t>netlfix</a:t>
            </a:r>
            <a:r>
              <a:rPr lang="en-US" baseline="0" dirty="0"/>
              <a:t>, when people realized matrix factorization techniques worked really well here”.  </a:t>
            </a:r>
          </a:p>
          <a:p>
            <a:r>
              <a:rPr lang="en-US" baseline="0" dirty="0"/>
              <a:t>If you have a new movie that the user </a:t>
            </a:r>
            <a:r>
              <a:rPr lang="en-US" baseline="0" dirty="0" err="1"/>
              <a:t>hasn</a:t>
            </a:r>
            <a:r>
              <a:rPr lang="fr-FR" baseline="0" dirty="0"/>
              <a:t>’</a:t>
            </a:r>
            <a:r>
              <a:rPr lang="en-US" baseline="0" dirty="0"/>
              <a:t>t seen before, as long as you know the latent state of the movie and the latent state of the user, you can guess.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a:t>
            </a:r>
            <a:r>
              <a:rPr lang="en-US" dirty="0" err="1"/>
              <a:t>www.quuxlabs.com</a:t>
            </a:r>
            <a:r>
              <a:rPr lang="en-US"/>
              <a:t>/blog/2010/09/matrix-factorization-a-simple-tutorial-and-implementation-in-python/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aseline="0" dirty="0"/>
              <a:t>Although the winning entry was quite a bit more complicated than matrix factorization. I got a chance to hear a talk by one of the winners of that competition and it was really cool. I wasn’t sure what to expect when I heard that talk, I thought it was going to be a lot of complicated technical trickery, but it wasn’t, it was really beautiful. These guys really looks hard at the data. This was the main thing that set them apart from the rest of the teams, these guys *knew* how people *behave* when they rate movies. They realized all sorts of interesting stuff, like that when people rate multiple products at once, their ratings change from when they are rating a single product at a time. So their model was absolutely laden with gems of sort of behavioral psychology of movie raters. It started with matrix factorization – just like what I’m describing – as the foundation, and then it took into account a lot of interesting ways in which people behave when they are rating products to adjust the predictions.</a:t>
            </a:r>
            <a:endParaRPr lang="en-US" dirty="0"/>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125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just 1</a:t>
            </a:r>
            <a:r>
              <a:rPr lang="en-US" baseline="0" dirty="0"/>
              <a:t> minus </a:t>
            </a:r>
            <a:r>
              <a:rPr lang="en-US" dirty="0"/>
              <a:t>accuracy. So sometimes people say they are using accuracy</a:t>
            </a:r>
            <a:r>
              <a:rPr lang="en-US" baseline="0" dirty="0"/>
              <a:t> and they mean the misclassification error. It’s the same calculation.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just 1</a:t>
            </a:r>
            <a:r>
              <a:rPr lang="en-US" baseline="0" dirty="0"/>
              <a:t> minus </a:t>
            </a:r>
            <a:r>
              <a:rPr lang="en-US" dirty="0"/>
              <a:t>accuracy. So sometimes people say they are using accuracy</a:t>
            </a:r>
            <a:r>
              <a:rPr lang="en-US" baseline="0" dirty="0"/>
              <a:t> and they mean the misclassification error. It’s the same calculation.</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6.xml"/><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8.xml"/><Relationship Id="rId4" Type="http://schemas.openxmlformats.org/officeDocument/2006/relationships/image" Target="../media/image5.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9.xml"/><Relationship Id="rId4" Type="http://schemas.openxmlformats.org/officeDocument/2006/relationships/image" Target="../media/image5.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284636" y="182215"/>
            <a:ext cx="8643324" cy="1063487"/>
          </a:xfrm>
        </p:spPr>
        <p:txBody>
          <a:bodyPr/>
          <a:lstStyle/>
          <a:p>
            <a:r>
              <a:rPr lang="en-US" dirty="0"/>
              <a:t>Click to edit Master title style</a:t>
            </a:r>
          </a:p>
        </p:txBody>
      </p:sp>
      <p:sp>
        <p:nvSpPr>
          <p:cNvPr id="6" name="Content Placeholder 5"/>
          <p:cNvSpPr>
            <a:spLocks noGrp="1"/>
          </p:cNvSpPr>
          <p:nvPr>
            <p:ph sz="quarter" idx="10"/>
          </p:nvPr>
        </p:nvSpPr>
        <p:spPr>
          <a:xfrm>
            <a:off x="284560" y="1388226"/>
            <a:ext cx="8643938" cy="5290388"/>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4636" y="182215"/>
            <a:ext cx="8643324" cy="1063487"/>
          </a:xfrm>
        </p:spPr>
        <p:txBody>
          <a:bodyPr/>
          <a:lstStyle/>
          <a:p>
            <a:r>
              <a:rPr lang="en-US"/>
              <a:t>Click to edit Master title style</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Segoe">
    <p:spTree>
      <p:nvGrpSpPr>
        <p:cNvPr id="1" name=""/>
        <p:cNvGrpSpPr/>
        <p:nvPr/>
      </p:nvGrpSpPr>
      <p:grpSpPr>
        <a:xfrm>
          <a:off x="0" y="0"/>
          <a:ext cx="0" cy="0"/>
          <a:chOff x="0" y="0"/>
          <a:chExt cx="0" cy="0"/>
        </a:xfrm>
      </p:grpSpPr>
      <p:sp>
        <p:nvSpPr>
          <p:cNvPr id="3" name="Title 2"/>
          <p:cNvSpPr>
            <a:spLocks noGrp="1"/>
          </p:cNvSpPr>
          <p:nvPr>
            <p:ph type="title"/>
          </p:nvPr>
        </p:nvSpPr>
        <p:spPr>
          <a:xfrm>
            <a:off x="284636" y="182215"/>
            <a:ext cx="8643324" cy="1063487"/>
          </a:xfrm>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284560" y="1388226"/>
            <a:ext cx="8643938" cy="5290388"/>
          </a:xfrm>
          <a:prstGeom prst="rect">
            <a:avLst/>
          </a:prstGeom>
        </p:spPr>
        <p:txBody>
          <a:bodyPr/>
          <a:lstStyle>
            <a:lvl1pPr>
              <a:spcBef>
                <a:spcPts val="1050"/>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8" name="Picture 7" descr="Material_Docente-COVER.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8"/>
          </a:xfrm>
          <a:prstGeom prst="rect">
            <a:avLst/>
          </a:prstGeom>
        </p:spPr>
      </p:pic>
      <p:pic>
        <p:nvPicPr>
          <p:cNvPr id="13" name="Picture 12"/>
          <p:cNvPicPr>
            <a:picLocks noChangeAspect="1"/>
          </p:cNvPicPr>
          <p:nvPr/>
        </p:nvPicPr>
        <p:blipFill>
          <a:blip r:embed="rId3"/>
          <a:stretch>
            <a:fillRect/>
          </a:stretch>
        </p:blipFill>
        <p:spPr>
          <a:xfrm>
            <a:off x="248072" y="230450"/>
            <a:ext cx="1155576" cy="160497"/>
          </a:xfrm>
          <a:prstGeom prst="rect">
            <a:avLst/>
          </a:prstGeom>
        </p:spPr>
      </p:pic>
      <p:sp>
        <p:nvSpPr>
          <p:cNvPr id="15" name="1 Título"/>
          <p:cNvSpPr>
            <a:spLocks noGrp="1"/>
          </p:cNvSpPr>
          <p:nvPr>
            <p:ph type="title" hasCustomPrompt="1"/>
          </p:nvPr>
        </p:nvSpPr>
        <p:spPr>
          <a:xfrm>
            <a:off x="814027" y="2608312"/>
            <a:ext cx="7515944" cy="1036712"/>
          </a:xfrm>
          <a:prstGeom prst="rect">
            <a:avLst/>
          </a:prstGeom>
        </p:spPr>
        <p:txBody>
          <a:bodyPr/>
          <a:lstStyle>
            <a:lvl1pPr algn="ctr">
              <a:buNone/>
              <a:defRPr sz="4200" b="1" i="0" cap="none" baseline="0">
                <a:solidFill>
                  <a:srgbClr val="FFFFFF"/>
                </a:solidFill>
                <a:latin typeface="Tahoma" panose="020B0604030504040204"/>
                <a:cs typeface="Tahoma" panose="020B0604030504040204"/>
              </a:defRPr>
            </a:lvl1pPr>
          </a:lstStyle>
          <a:p>
            <a:r>
              <a:rPr kumimoji="0" lang="en-US" dirty="0" err="1"/>
              <a:t>Nombre</a:t>
            </a:r>
            <a:r>
              <a:rPr kumimoji="0" lang="en-US" dirty="0"/>
              <a:t> del </a:t>
            </a:r>
            <a:r>
              <a:rPr kumimoji="0" lang="en-US" dirty="0" err="1"/>
              <a:t>curso</a:t>
            </a:r>
            <a:endParaRPr kumimoji="0" lang="en-US" dirty="0"/>
          </a:p>
        </p:txBody>
      </p:sp>
      <p:sp>
        <p:nvSpPr>
          <p:cNvPr id="20" name="11 Marcador de texto"/>
          <p:cNvSpPr>
            <a:spLocks noGrp="1"/>
          </p:cNvSpPr>
          <p:nvPr>
            <p:ph type="body" sz="quarter" idx="12" hasCustomPrompt="1"/>
          </p:nvPr>
        </p:nvSpPr>
        <p:spPr>
          <a:xfrm>
            <a:off x="2750345" y="2276872"/>
            <a:ext cx="3643309" cy="288032"/>
          </a:xfrm>
          <a:prstGeom prst="rect">
            <a:avLst/>
          </a:prstGeom>
        </p:spPr>
        <p:txBody>
          <a:bodyPr/>
          <a:lstStyle>
            <a:lvl1pPr marL="0" indent="0" algn="ctr">
              <a:buNone/>
              <a:defRPr sz="14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Cliente</a:t>
            </a:r>
          </a:p>
        </p:txBody>
      </p:sp>
      <p:sp>
        <p:nvSpPr>
          <p:cNvPr id="21" name="11 Marcador de texto"/>
          <p:cNvSpPr>
            <a:spLocks noGrp="1"/>
          </p:cNvSpPr>
          <p:nvPr>
            <p:ph type="body" sz="quarter" idx="13" hasCustomPrompt="1"/>
          </p:nvPr>
        </p:nvSpPr>
        <p:spPr>
          <a:xfrm>
            <a:off x="827583" y="3861048"/>
            <a:ext cx="7488834" cy="288032"/>
          </a:xfrm>
          <a:prstGeom prst="rect">
            <a:avLst/>
          </a:prstGeom>
        </p:spPr>
        <p:txBody>
          <a:bodyPr/>
          <a:lstStyle>
            <a:lvl1pPr marL="0" indent="0" algn="ctr">
              <a:buNone/>
              <a:defRPr sz="1200" b="0" i="0">
                <a:solidFill>
                  <a:srgbClr val="FFFFFF"/>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Texto introductorio</a:t>
            </a:r>
          </a:p>
        </p:txBody>
      </p:sp>
      <p:sp>
        <p:nvSpPr>
          <p:cNvPr id="22" name="11 Marcador de texto"/>
          <p:cNvSpPr>
            <a:spLocks noGrp="1"/>
          </p:cNvSpPr>
          <p:nvPr>
            <p:ph type="body" sz="quarter" idx="14"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_tradnl" dirty="0"/>
              <a:t>Fecha</a:t>
            </a:r>
            <a:endParaRPr lang="es-ES" dirty="0"/>
          </a:p>
        </p:txBody>
      </p:sp>
      <p:pic>
        <p:nvPicPr>
          <p:cNvPr id="10" name="Picture 9"/>
          <p:cNvPicPr>
            <a:picLocks noChangeAspect="1"/>
          </p:cNvPicPr>
          <p:nvPr userDrawn="1"/>
        </p:nvPicPr>
        <p:blipFill>
          <a:blip r:embed="rId3"/>
          <a:stretch>
            <a:fillRect/>
          </a:stretch>
        </p:blipFill>
        <p:spPr>
          <a:xfrm>
            <a:off x="248072" y="230450"/>
            <a:ext cx="1155576" cy="160497"/>
          </a:xfrm>
          <a:prstGeom prst="rect">
            <a:avLst/>
          </a:prstGeom>
        </p:spPr>
      </p:pic>
      <p:sp>
        <p:nvSpPr>
          <p:cNvPr id="25" name="11 Marcador de texto"/>
          <p:cNvSpPr>
            <a:spLocks noGrp="1"/>
          </p:cNvSpPr>
          <p:nvPr>
            <p:ph type="body" sz="quarter" idx="17" hasCustomPrompt="1"/>
          </p:nvPr>
        </p:nvSpPr>
        <p:spPr>
          <a:xfrm>
            <a:off x="7456977" y="188640"/>
            <a:ext cx="1507511" cy="288032"/>
          </a:xfrm>
          <a:prstGeom prst="rect">
            <a:avLst/>
          </a:prstGeom>
        </p:spPr>
        <p:txBody>
          <a:bodyPr/>
          <a:lstStyle>
            <a:lvl1pPr marL="0" indent="0" algn="r">
              <a:buNone/>
              <a:defRPr sz="1000" b="0" i="0">
                <a:solidFill>
                  <a:schemeClr val="bg1"/>
                </a:solidFill>
                <a:latin typeface="Tahoma" panose="020B0604030504040204"/>
                <a:cs typeface="Tahoma" panose="020B0604030504040204"/>
              </a:defRPr>
            </a:lvl1pPr>
            <a:lvl2pPr>
              <a:buNone/>
              <a:defRPr sz="3000">
                <a:solidFill>
                  <a:schemeClr val="bg1">
                    <a:lumMod val="50000"/>
                  </a:schemeClr>
                </a:solidFill>
                <a:latin typeface="Eurostile LT Std" panose="020B0504020202050204" pitchFamily="34" charset="0"/>
              </a:defRPr>
            </a:lvl2pPr>
            <a:lvl3pPr>
              <a:buNone/>
              <a:defRPr sz="3000">
                <a:solidFill>
                  <a:schemeClr val="bg1">
                    <a:lumMod val="50000"/>
                  </a:schemeClr>
                </a:solidFill>
                <a:latin typeface="Eurostile LT Std" panose="020B0504020202050204" pitchFamily="34" charset="0"/>
              </a:defRPr>
            </a:lvl3pPr>
            <a:lvl4pPr>
              <a:buNone/>
              <a:defRPr sz="3000">
                <a:solidFill>
                  <a:schemeClr val="bg1">
                    <a:lumMod val="50000"/>
                  </a:schemeClr>
                </a:solidFill>
                <a:latin typeface="Eurostile LT Std" panose="020B0504020202050204" pitchFamily="34" charset="0"/>
              </a:defRPr>
            </a:lvl4pPr>
            <a:lvl5pPr>
              <a:buNone/>
              <a:defRPr sz="3000">
                <a:solidFill>
                  <a:schemeClr val="bg1">
                    <a:lumMod val="50000"/>
                  </a:schemeClr>
                </a:solidFill>
                <a:latin typeface="Eurostile LT Std" panose="020B0504020202050204" pitchFamily="34" charset="0"/>
              </a:defRPr>
            </a:lvl5pPr>
          </a:lstStyle>
          <a:p>
            <a:pPr lvl="0"/>
            <a:r>
              <a:rPr lang="es-ES" dirty="0"/>
              <a:t>27/07/2017</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Índice General">
    <p:bg>
      <p:bgPr>
        <a:solidFill>
          <a:srgbClr val="DDDEDD"/>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1057742" y="3081536"/>
            <a:ext cx="7019057" cy="1673225"/>
          </a:xfrm>
          <a:prstGeom prst="rect">
            <a:avLst/>
          </a:prstGeom>
        </p:spPr>
        <p:txBody>
          <a:bodyPr anchor="t"/>
          <a:lstStyle>
            <a:lvl1pPr marL="273050" indent="-273050" algn="ctr">
              <a:buFont typeface="+mj-lt"/>
              <a:buAutoNum type="arabicPeriod"/>
              <a:defRPr sz="2000">
                <a:solidFill>
                  <a:schemeClr val="tx1">
                    <a:lumMod val="75000"/>
                    <a:lumOff val="25000"/>
                  </a:schemeClr>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apartado</a:t>
            </a:r>
            <a:r>
              <a:rPr kumimoji="0" lang="en-US" dirty="0"/>
              <a:t> general</a:t>
            </a:r>
          </a:p>
        </p:txBody>
      </p:sp>
      <p:sp>
        <p:nvSpPr>
          <p:cNvPr id="19" name="18 CuadroTexto"/>
          <p:cNvSpPr txBox="1"/>
          <p:nvPr/>
        </p:nvSpPr>
        <p:spPr>
          <a:xfrm>
            <a:off x="2587050" y="2636912"/>
            <a:ext cx="3960440" cy="400110"/>
          </a:xfrm>
          <a:prstGeom prst="rect">
            <a:avLst/>
          </a:prstGeom>
          <a:noFill/>
        </p:spPr>
        <p:txBody>
          <a:bodyPr vert="horz" wrap="square" rtlCol="0">
            <a:spAutoFit/>
          </a:bodyPr>
          <a:lstStyle/>
          <a:p>
            <a:pPr algn="ctr"/>
            <a:r>
              <a:rPr lang="es-ES" sz="2000" b="1" dirty="0">
                <a:solidFill>
                  <a:srgbClr val="0092D2"/>
                </a:solidFill>
                <a:latin typeface="Tahoma" panose="020B0604030504040204"/>
                <a:cs typeface="Tahoma" panose="020B0604030504040204"/>
              </a:rPr>
              <a:t>Agenda</a:t>
            </a:r>
          </a:p>
        </p:txBody>
      </p:sp>
    </p:spTree>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ortadilla">
    <p:bg>
      <p:bgPr>
        <a:solidFill>
          <a:srgbClr val="0092D2"/>
        </a:solidFill>
        <a:effectLst/>
      </p:bgPr>
    </p:bg>
    <p:spTree>
      <p:nvGrpSpPr>
        <p:cNvPr id="1" name=""/>
        <p:cNvGrpSpPr/>
        <p:nvPr/>
      </p:nvGrpSpPr>
      <p:grpSpPr>
        <a:xfrm>
          <a:off x="0" y="0"/>
          <a:ext cx="0" cy="0"/>
          <a:chOff x="0" y="0"/>
          <a:chExt cx="0" cy="0"/>
        </a:xfrm>
      </p:grpSpPr>
      <p:sp>
        <p:nvSpPr>
          <p:cNvPr id="4" name="2 Marcador de texto"/>
          <p:cNvSpPr>
            <a:spLocks noGrp="1"/>
          </p:cNvSpPr>
          <p:nvPr>
            <p:ph type="body" idx="1" hasCustomPrompt="1"/>
          </p:nvPr>
        </p:nvSpPr>
        <p:spPr>
          <a:xfrm>
            <a:off x="899592" y="3429001"/>
            <a:ext cx="7344816" cy="576063"/>
          </a:xfrm>
          <a:prstGeom prst="rect">
            <a:avLst/>
          </a:prstGeom>
        </p:spPr>
        <p:txBody>
          <a:bodyPr anchor="t"/>
          <a:lstStyle>
            <a:lvl1pPr marL="0" indent="0" algn="ctr">
              <a:buNone/>
              <a:defRPr sz="3200" b="0" i="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err="1"/>
              <a:t>Subtítulo</a:t>
            </a:r>
            <a:endParaRPr kumimoji="0" lang="en-US" dirty="0"/>
          </a:p>
        </p:txBody>
      </p:sp>
      <p:sp>
        <p:nvSpPr>
          <p:cNvPr id="5" name="1 Título"/>
          <p:cNvSpPr>
            <a:spLocks noGrp="1"/>
          </p:cNvSpPr>
          <p:nvPr>
            <p:ph type="title" hasCustomPrompt="1"/>
          </p:nvPr>
        </p:nvSpPr>
        <p:spPr>
          <a:xfrm>
            <a:off x="899592" y="2852936"/>
            <a:ext cx="7344816" cy="460648"/>
          </a:xfrm>
          <a:prstGeom prst="rect">
            <a:avLst/>
          </a:prstGeom>
        </p:spPr>
        <p:txBody>
          <a:bodyPr/>
          <a:lstStyle>
            <a:lvl1pPr algn="ctr">
              <a:buNone/>
              <a:defRPr sz="3200" b="1" i="0" cap="none">
                <a:solidFill>
                  <a:srgbClr val="FFFFFF"/>
                </a:solidFill>
                <a:latin typeface="Tahoma" panose="020B0604030504040204"/>
                <a:cs typeface="Tahoma" panose="020B0604030504040204"/>
              </a:defRPr>
            </a:lvl1pPr>
          </a:lstStyle>
          <a:p>
            <a:r>
              <a:rPr kumimoji="0" lang="en-US" dirty="0" err="1"/>
              <a:t>Título</a:t>
            </a:r>
            <a:r>
              <a:rPr kumimoji="0" lang="en-US" dirty="0"/>
              <a:t> de </a:t>
            </a:r>
            <a:r>
              <a:rPr kumimoji="0" lang="en-US" dirty="0" err="1"/>
              <a:t>apartado</a:t>
            </a:r>
            <a:endParaRPr kumimoji="0" lang="en-US"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Índice de apartado">
    <p:bg>
      <p:bgPr>
        <a:solidFill>
          <a:srgbClr val="0092D2"/>
        </a:solidFill>
        <a:effectLst/>
      </p:bgPr>
    </p:bg>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251521" y="1196752"/>
            <a:ext cx="8631500" cy="4968552"/>
          </a:xfrm>
          <a:prstGeom prst="rect">
            <a:avLst/>
          </a:prstGeom>
        </p:spPr>
        <p:txBody>
          <a:bodyPr anchor="ctr" anchorCtr="0"/>
          <a:lstStyle>
            <a:lvl1pPr marL="273050" indent="-273050" algn="ctr">
              <a:buFont typeface="+mj-lt"/>
              <a:buAutoNum type="arabicPeriod"/>
              <a:defRPr sz="2600" baseline="0">
                <a:solidFill>
                  <a:srgbClr val="FFFFFF"/>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a:t>Primer </a:t>
            </a:r>
            <a:r>
              <a:rPr kumimoji="0" lang="en-US" dirty="0" err="1"/>
              <a:t>punto</a:t>
            </a:r>
            <a:r>
              <a:rPr kumimoji="0" lang="en-US" dirty="0"/>
              <a:t> de </a:t>
            </a:r>
            <a:r>
              <a:rPr kumimoji="0" lang="en-US" dirty="0" err="1"/>
              <a:t>apartado</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terior 1">
    <p:bg>
      <p:bgPr>
        <a:solidFill>
          <a:schemeClr val="bg1"/>
        </a:solidFill>
        <a:effectLst/>
      </p:bgPr>
    </p:bg>
    <p:spTree>
      <p:nvGrpSpPr>
        <p:cNvPr id="1" name=""/>
        <p:cNvGrpSpPr/>
        <p:nvPr/>
      </p:nvGrpSpPr>
      <p:grpSpPr>
        <a:xfrm>
          <a:off x="0" y="0"/>
          <a:ext cx="0" cy="0"/>
          <a:chOff x="0" y="0"/>
          <a:chExt cx="0" cy="0"/>
        </a:xfrm>
      </p:grpSpPr>
      <p:sp>
        <p:nvSpPr>
          <p:cNvPr id="6"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4"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Interior 2">
    <p:spTree>
      <p:nvGrpSpPr>
        <p:cNvPr id="1" name=""/>
        <p:cNvGrpSpPr/>
        <p:nvPr/>
      </p:nvGrpSpPr>
      <p:grpSpPr>
        <a:xfrm>
          <a:off x="0" y="0"/>
          <a:ext cx="0" cy="0"/>
          <a:chOff x="0" y="0"/>
          <a:chExt cx="0" cy="0"/>
        </a:xfrm>
      </p:grpSpPr>
      <p:sp>
        <p:nvSpPr>
          <p:cNvPr id="5"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r>
              <a:rPr lang="es-ES" dirty="0"/>
              <a:t> de sección</a:t>
            </a:r>
          </a:p>
        </p:txBody>
      </p:sp>
      <p:sp>
        <p:nvSpPr>
          <p:cNvPr id="7" name="11 Marcador de texto"/>
          <p:cNvSpPr>
            <a:spLocks noGrp="1"/>
          </p:cNvSpPr>
          <p:nvPr>
            <p:ph type="body" sz="quarter" idx="13"/>
          </p:nvPr>
        </p:nvSpPr>
        <p:spPr>
          <a:xfrm>
            <a:off x="285720" y="1340768"/>
            <a:ext cx="8678768" cy="4973211"/>
          </a:xfrm>
          <a:prstGeom prst="rect">
            <a:avLst/>
          </a:prstGeom>
        </p:spPr>
        <p:txBody>
          <a:bodyPr>
            <a:normAutofit/>
          </a:bodyPr>
          <a:lstStyle>
            <a:lvl1pPr marL="342900" indent="-342900">
              <a:buSzPct val="100000"/>
              <a:buFontTx/>
              <a:buBlip>
                <a:blip r:embed="rId2"/>
              </a:buBlip>
              <a:defRPr sz="2400">
                <a:latin typeface="Tahoma" panose="020B0604030504040204"/>
                <a:cs typeface="Tahoma" panose="020B0604030504040204"/>
              </a:defRPr>
            </a:lvl1pPr>
            <a:lvl2pPr marL="742950" indent="-285750">
              <a:buSzPct val="100000"/>
              <a:buFontTx/>
              <a:buBlip>
                <a:blip r:embed="rId2"/>
              </a:buBlip>
              <a:defRPr sz="2000">
                <a:latin typeface="Tahoma" panose="020B0604030504040204"/>
                <a:cs typeface="Tahoma" panose="020B0604030504040204"/>
              </a:defRPr>
            </a:lvl2pPr>
            <a:lvl3pPr marL="1143000" indent="-228600">
              <a:buSzPct val="100000"/>
              <a:buFontTx/>
              <a:buBlip>
                <a:blip r:embed="rId2"/>
              </a:buBlip>
              <a:defRPr sz="18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400">
                <a:latin typeface="Tahoma" panose="020B0604030504040204"/>
                <a:cs typeface="Tahoma" panose="020B0604030504040204"/>
              </a:defRPr>
            </a:lvl5pPr>
          </a:lstStyle>
          <a:p>
            <a:pPr lvl="0"/>
            <a:r>
              <a:rPr lang="es-ES" noProof="0"/>
              <a:t>Editar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8"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6" name="11 Marcador de texto"/>
          <p:cNvSpPr>
            <a:spLocks noGrp="1"/>
          </p:cNvSpPr>
          <p:nvPr>
            <p:ph type="body" sz="quarter" idx="13"/>
          </p:nvPr>
        </p:nvSpPr>
        <p:spPr>
          <a:xfrm>
            <a:off x="285720" y="1340768"/>
            <a:ext cx="4214813" cy="4521101"/>
          </a:xfrm>
          <a:prstGeom prst="rect">
            <a:avLst/>
          </a:prstGeom>
        </p:spPr>
        <p:txBody>
          <a:bodyPr/>
          <a:lstStyle>
            <a:lvl1pPr marL="342900" indent="-342900">
              <a:buSzPct val="100000"/>
              <a:buFontTx/>
              <a:buBlip>
                <a:blip r:embed="rId2"/>
              </a:buBlip>
              <a:defRPr sz="1600">
                <a:solidFill>
                  <a:schemeClr val="tx1"/>
                </a:solidFill>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3" name="11 Marcador de texto"/>
          <p:cNvSpPr>
            <a:spLocks noGrp="1"/>
          </p:cNvSpPr>
          <p:nvPr>
            <p:ph type="body" sz="quarter" idx="17"/>
          </p:nvPr>
        </p:nvSpPr>
        <p:spPr>
          <a:xfrm>
            <a:off x="4643438" y="1340768"/>
            <a:ext cx="4214813" cy="4521101"/>
          </a:xfrm>
          <a:prstGeom prst="rect">
            <a:avLst/>
          </a:prstGeom>
        </p:spPr>
        <p:txBody>
          <a:bodyPr/>
          <a:lstStyle>
            <a:lvl1pPr marL="342900" indent="-342900">
              <a:buSzPct val="100000"/>
              <a:buFontTx/>
              <a:buBlip>
                <a:blip r:embed="rId2"/>
              </a:buBlip>
              <a:defRPr sz="1600">
                <a:latin typeface="Tahoma" panose="020B0604030504040204"/>
                <a:cs typeface="Tahoma" panose="020B0604030504040204"/>
              </a:defRPr>
            </a:lvl1pPr>
            <a:lvl2pPr marL="742950" indent="-285750">
              <a:buSzPct val="100000"/>
              <a:buFontTx/>
              <a:buBlip>
                <a:blip r:embed="rId2"/>
              </a:buBlip>
              <a:defRPr sz="1600">
                <a:latin typeface="Tahoma" panose="020B0604030504040204"/>
                <a:cs typeface="Tahoma" panose="020B0604030504040204"/>
              </a:defRPr>
            </a:lvl2pPr>
            <a:lvl3pPr marL="1143000" indent="-228600">
              <a:buSzPct val="100000"/>
              <a:buFontTx/>
              <a:buBlip>
                <a:blip r:embed="rId2"/>
              </a:buBlip>
              <a:defRPr sz="1600">
                <a:latin typeface="Tahoma" panose="020B0604030504040204"/>
                <a:cs typeface="Tahoma" panose="020B0604030504040204"/>
              </a:defRPr>
            </a:lvl3pPr>
            <a:lvl4pPr marL="1600200" indent="-228600">
              <a:buSzPct val="100000"/>
              <a:buFontTx/>
              <a:buBlip>
                <a:blip r:embed="rId2"/>
              </a:buBlip>
              <a:defRPr sz="1600">
                <a:latin typeface="Tahoma" panose="020B0604030504040204"/>
                <a:cs typeface="Tahoma" panose="020B0604030504040204"/>
              </a:defRPr>
            </a:lvl4pPr>
            <a:lvl5pPr marL="2057400" indent="-228600">
              <a:buSzPct val="100000"/>
              <a:buFontTx/>
              <a:buBlip>
                <a:blip r:embed="rId2"/>
              </a:buBlip>
              <a:defRPr sz="1600">
                <a:latin typeface="Tahoma" panose="020B0604030504040204"/>
                <a:cs typeface="Tahoma" panose="020B0604030504040204"/>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7"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Interior 4">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285720" y="1340768"/>
            <a:ext cx="4214272"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hasCustomPrompt="1"/>
          </p:nvPr>
        </p:nvSpPr>
        <p:spPr>
          <a:xfrm>
            <a:off x="4648200" y="1340768"/>
            <a:ext cx="4244280" cy="4525963"/>
          </a:xfrm>
          <a:prstGeom prst="rect">
            <a:avLst/>
          </a:prstGeom>
        </p:spPr>
        <p:txBody>
          <a:bodyPr/>
          <a:lstStyle>
            <a:lvl1pPr marL="342900" indent="-342900">
              <a:buSzPct val="100000"/>
              <a:buFontTx/>
              <a:buBlip>
                <a:blip r:embed="rId2"/>
              </a:buBlip>
              <a:defRPr sz="2800">
                <a:latin typeface="Tahoma" panose="020B0604030504040204"/>
                <a:cs typeface="Tahoma" panose="020B0604030504040204"/>
              </a:defRPr>
            </a:lvl1pPr>
            <a:lvl2pPr marL="742950" indent="-285750">
              <a:buSzPct val="100000"/>
              <a:buFontTx/>
              <a:buBlip>
                <a:blip r:embed="rId2"/>
              </a:buBlip>
              <a:defRPr sz="2400">
                <a:latin typeface="Tahoma" panose="020B0604030504040204"/>
                <a:cs typeface="Tahoma" panose="020B0604030504040204"/>
              </a:defRPr>
            </a:lvl2pPr>
            <a:lvl3pPr marL="1143000" indent="-228600">
              <a:buSzPct val="100000"/>
              <a:buFontTx/>
              <a:buBlip>
                <a:blip r:embed="rId2"/>
              </a:buBlip>
              <a:defRPr sz="2000">
                <a:latin typeface="Tahoma" panose="020B0604030504040204"/>
                <a:cs typeface="Tahoma" panose="020B0604030504040204"/>
              </a:defRPr>
            </a:lvl3pPr>
            <a:lvl4pPr marL="1600200" indent="-228600">
              <a:buSzPct val="100000"/>
              <a:buFontTx/>
              <a:buBlip>
                <a:blip r:embed="rId2"/>
              </a:buBlip>
              <a:defRPr sz="1800">
                <a:latin typeface="Tahoma" panose="020B0604030504040204"/>
                <a:cs typeface="Tahoma" panose="020B0604030504040204"/>
              </a:defRPr>
            </a:lvl4pPr>
            <a:lvl5pPr marL="2057400" indent="-228600">
              <a:buSzPct val="100000"/>
              <a:buFontTx/>
              <a:buBlip>
                <a:blip r:embed="rId2"/>
              </a:buBlip>
              <a:defRPr sz="1800">
                <a:latin typeface="Tahoma" panose="020B0604030504040204"/>
                <a:cs typeface="Tahoma" panose="020B0604030504040204"/>
              </a:defRPr>
            </a:lvl5pPr>
            <a:lvl6pPr>
              <a:defRPr sz="1800"/>
            </a:lvl6pPr>
            <a:lvl7pPr>
              <a:defRPr sz="1800"/>
            </a:lvl7pPr>
            <a:lvl8pPr>
              <a:defRPr sz="1800"/>
            </a:lvl8pPr>
            <a:lvl9pPr>
              <a:defRPr sz="1800"/>
            </a:lvl9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7 Marcador de texto"/>
          <p:cNvSpPr>
            <a:spLocks noGrp="1"/>
          </p:cNvSpPr>
          <p:nvPr>
            <p:ph type="body" sz="quarter" idx="15" hasCustomPrompt="1"/>
          </p:nvPr>
        </p:nvSpPr>
        <p:spPr>
          <a:xfrm>
            <a:off x="285720" y="768698"/>
            <a:ext cx="8715376" cy="356046"/>
          </a:xfrm>
          <a:prstGeom prst="rect">
            <a:avLst/>
          </a:prstGeom>
        </p:spPr>
        <p:txBody>
          <a:bodyPr/>
          <a:lstStyle>
            <a:lvl1pPr>
              <a:buNone/>
              <a:defRPr sz="1600" b="1">
                <a:solidFill>
                  <a:srgbClr val="0092D2"/>
                </a:solidFill>
                <a:latin typeface="Tahoma" panose="020B0604030504040204"/>
                <a:cs typeface="Tahoma" panose="020B0604030504040204"/>
              </a:defRPr>
            </a:lvl1pPr>
          </a:lstStyle>
          <a:p>
            <a:pPr lvl="0"/>
            <a:r>
              <a:rPr lang="es-ES" dirty="0"/>
              <a:t>T</a:t>
            </a:r>
            <a:r>
              <a:rPr lang="en-US" dirty="0" err="1"/>
              <a:t>í</a:t>
            </a:r>
            <a:r>
              <a:rPr lang="es-ES" dirty="0" err="1"/>
              <a:t>tulo</a:t>
            </a:r>
            <a:endParaRPr lang="es-ES" dirty="0"/>
          </a:p>
        </p:txBody>
      </p:sp>
      <p:sp>
        <p:nvSpPr>
          <p:cNvPr id="6"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9" name="2 Marcador de texto"/>
          <p:cNvSpPr>
            <a:spLocks noGrp="1"/>
          </p:cNvSpPr>
          <p:nvPr>
            <p:ph type="body" idx="16" hasCustomPrompt="1"/>
          </p:nvPr>
        </p:nvSpPr>
        <p:spPr>
          <a:xfrm>
            <a:off x="285720" y="6524180"/>
            <a:ext cx="7019057" cy="216024"/>
          </a:xfrm>
          <a:prstGeom prst="rect">
            <a:avLst/>
          </a:prstGeom>
        </p:spPr>
        <p:txBody>
          <a:bodyPr lIns="0" tIns="0" rIns="0" bIns="0" anchor="t" anchorCtr="0"/>
          <a:lstStyle>
            <a:lvl1pPr marL="0" indent="0" algn="l" eaLnBrk="1" latinLnBrk="0" hangingPunct="1">
              <a:buFont typeface="+mj-lt"/>
              <a:buNone/>
              <a:defRPr sz="1200" baseline="0">
                <a:solidFill>
                  <a:schemeClr val="tx1"/>
                </a:solidFill>
                <a:latin typeface="Tahoma" panose="020B0604030504040204"/>
                <a:cs typeface="Tahoma" panose="020B0604030504040204"/>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_tradnl" dirty="0"/>
              <a:t>Apartado en el que estamos </a:t>
            </a:r>
            <a:endParaRPr kumimoji="0"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raportada">
    <p:spTree>
      <p:nvGrpSpPr>
        <p:cNvPr id="1" name=""/>
        <p:cNvGrpSpPr/>
        <p:nvPr/>
      </p:nvGrpSpPr>
      <p:grpSpPr>
        <a:xfrm>
          <a:off x="0" y="0"/>
          <a:ext cx="0" cy="0"/>
          <a:chOff x="0" y="0"/>
          <a:chExt cx="0" cy="0"/>
        </a:xfrm>
      </p:grpSpPr>
      <p:sp>
        <p:nvSpPr>
          <p:cNvPr id="11" name="2 Marcador de número de diapositiva"/>
          <p:cNvSpPr>
            <a:spLocks noGrp="1"/>
          </p:cNvSpPr>
          <p:nvPr>
            <p:ph type="sldNum" sz="quarter" idx="10"/>
          </p:nvPr>
        </p:nvSpPr>
        <p:spPr>
          <a:xfrm>
            <a:off x="4355976" y="6597352"/>
            <a:ext cx="432048" cy="142852"/>
          </a:xfrm>
        </p:spPr>
        <p:txBody>
          <a:bodyPr/>
          <a:lstStyle/>
          <a:p>
            <a:pPr algn="ctr"/>
            <a:fld id="{6809A684-6793-43C2-A07A-07EB7F2ACB8E}" type="slidenum">
              <a:rPr lang="es-ES" smtClean="0"/>
              <a:t>‹Nº›</a:t>
            </a:fld>
            <a:endParaRPr lang="es-E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14" name="Picture 13"/>
          <p:cNvPicPr>
            <a:picLocks noChangeAspect="1"/>
          </p:cNvPicPr>
          <p:nvPr/>
        </p:nvPicPr>
        <p:blipFill>
          <a:blip r:embed="rId3"/>
          <a:stretch>
            <a:fillRect/>
          </a:stretch>
        </p:blipFill>
        <p:spPr>
          <a:xfrm>
            <a:off x="248072" y="230450"/>
            <a:ext cx="1155576" cy="160497"/>
          </a:xfrm>
          <a:prstGeom prst="rect">
            <a:avLst/>
          </a:prstGeom>
        </p:spPr>
      </p:pic>
      <p:sp>
        <p:nvSpPr>
          <p:cNvPr id="16" name="2 CuadroTexto"/>
          <p:cNvSpPr txBox="1"/>
          <p:nvPr/>
        </p:nvSpPr>
        <p:spPr>
          <a:xfrm>
            <a:off x="6507555" y="188640"/>
            <a:ext cx="2456933" cy="276999"/>
          </a:xfrm>
          <a:prstGeom prst="rect">
            <a:avLst/>
          </a:prstGeom>
          <a:noFill/>
        </p:spPr>
        <p:txBody>
          <a:bodyPr wrap="square" rtlCol="0">
            <a:spAutoFit/>
          </a:bodyPr>
          <a:lstStyle/>
          <a:p>
            <a:pPr algn="r"/>
            <a:r>
              <a:rPr lang="es-ES" sz="1200" dirty="0">
                <a:solidFill>
                  <a:srgbClr val="FFFFFF"/>
                </a:solidFill>
                <a:latin typeface="Tahoma" panose="020B0604030504040204"/>
                <a:cs typeface="Tahoma" panose="020B0604030504040204"/>
              </a:rPr>
              <a:t>¡Gracias!</a:t>
            </a:r>
          </a:p>
        </p:txBody>
      </p:sp>
      <p:pic>
        <p:nvPicPr>
          <p:cNvPr id="3" name="Picture 2"/>
          <p:cNvPicPr>
            <a:picLocks noChangeAspect="1"/>
          </p:cNvPicPr>
          <p:nvPr/>
        </p:nvPicPr>
        <p:blipFill>
          <a:blip r:embed="rId4"/>
          <a:stretch>
            <a:fillRect/>
          </a:stretch>
        </p:blipFill>
        <p:spPr>
          <a:xfrm>
            <a:off x="3313737" y="2375239"/>
            <a:ext cx="2516525" cy="2129367"/>
          </a:xfrm>
          <a:prstGeom prst="rect">
            <a:avLst/>
          </a:prstGeom>
        </p:spPr>
      </p:pic>
      <p:sp>
        <p:nvSpPr>
          <p:cNvPr id="17" name="2 CuadroTexto"/>
          <p:cNvSpPr txBox="1"/>
          <p:nvPr/>
        </p:nvSpPr>
        <p:spPr>
          <a:xfrm>
            <a:off x="177786" y="5589240"/>
            <a:ext cx="9434774" cy="1338828"/>
          </a:xfrm>
          <a:prstGeom prst="rect">
            <a:avLst/>
          </a:prstGeom>
          <a:noFill/>
        </p:spPr>
        <p:txBody>
          <a:bodyPr wrap="square" numCol="4" spcCol="1080000" rtlCol="0">
            <a:spAutoFit/>
          </a:bodyPr>
          <a:lstStyle/>
          <a:p>
            <a:pPr algn="l"/>
            <a:r>
              <a:rPr lang="nb-NO" sz="900"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9144001" cy="6879847"/>
          </a:xfrm>
          <a:prstGeom prst="rect">
            <a:avLst/>
          </a:prstGeom>
        </p:spPr>
      </p:pic>
      <p:pic>
        <p:nvPicPr>
          <p:cNvPr id="9" name="Picture 8"/>
          <p:cNvPicPr>
            <a:picLocks noChangeAspect="1"/>
          </p:cNvPicPr>
          <p:nvPr userDrawn="1"/>
        </p:nvPicPr>
        <p:blipFill>
          <a:blip r:embed="rId3"/>
          <a:stretch>
            <a:fillRect/>
          </a:stretch>
        </p:blipFill>
        <p:spPr>
          <a:xfrm>
            <a:off x="248072" y="230450"/>
            <a:ext cx="1155576" cy="160497"/>
          </a:xfrm>
          <a:prstGeom prst="rect">
            <a:avLst/>
          </a:prstGeom>
        </p:spPr>
      </p:pic>
      <p:sp>
        <p:nvSpPr>
          <p:cNvPr id="10" name="2 CuadroTexto"/>
          <p:cNvSpPr txBox="1"/>
          <p:nvPr userDrawn="1"/>
        </p:nvSpPr>
        <p:spPr>
          <a:xfrm>
            <a:off x="6507555" y="188640"/>
            <a:ext cx="2456933" cy="276999"/>
          </a:xfrm>
          <a:prstGeom prst="rect">
            <a:avLst/>
          </a:prstGeom>
          <a:noFill/>
        </p:spPr>
        <p:txBody>
          <a:bodyPr wrap="square" rtlCol="0">
            <a:spAutoFit/>
          </a:bodyPr>
          <a:lstStyle/>
          <a:p>
            <a:pPr algn="r"/>
            <a:r>
              <a:rPr lang="es-ES" sz="1200" b="1" dirty="0">
                <a:solidFill>
                  <a:srgbClr val="FFFFFF"/>
                </a:solidFill>
                <a:latin typeface="Tahoma" panose="020B0604030504040204"/>
                <a:cs typeface="Tahoma" panose="020B0604030504040204"/>
              </a:rPr>
              <a:t>¡Gracias!</a:t>
            </a:r>
          </a:p>
        </p:txBody>
      </p:sp>
      <p:pic>
        <p:nvPicPr>
          <p:cNvPr id="13" name="Picture 12"/>
          <p:cNvPicPr>
            <a:picLocks noChangeAspect="1"/>
          </p:cNvPicPr>
          <p:nvPr userDrawn="1"/>
        </p:nvPicPr>
        <p:blipFill>
          <a:blip r:embed="rId4"/>
          <a:stretch>
            <a:fillRect/>
          </a:stretch>
        </p:blipFill>
        <p:spPr>
          <a:xfrm>
            <a:off x="3313737" y="2375239"/>
            <a:ext cx="2516525" cy="2129367"/>
          </a:xfrm>
          <a:prstGeom prst="rect">
            <a:avLst/>
          </a:prstGeom>
        </p:spPr>
      </p:pic>
      <p:sp>
        <p:nvSpPr>
          <p:cNvPr id="15" name="2 CuadroTexto"/>
          <p:cNvSpPr txBox="1"/>
          <p:nvPr userDrawn="1"/>
        </p:nvSpPr>
        <p:spPr>
          <a:xfrm>
            <a:off x="177786" y="5589240"/>
            <a:ext cx="9434774" cy="1338828"/>
          </a:xfrm>
          <a:prstGeom prst="rect">
            <a:avLst/>
          </a:prstGeom>
          <a:noFill/>
        </p:spPr>
        <p:txBody>
          <a:bodyPr wrap="square" numCol="4" spcCol="1080000" rtlCol="0">
            <a:spAutoFit/>
          </a:bodyPr>
          <a:lstStyle/>
          <a:p>
            <a:pPr algn="l"/>
            <a:r>
              <a:rPr lang="nb-NO" sz="900" b="1" dirty="0">
                <a:solidFill>
                  <a:srgbClr val="FFFFFF"/>
                </a:solidFill>
                <a:latin typeface="Tahoma" panose="020B0604030504040204"/>
                <a:cs typeface="Tahoma" panose="020B0604030504040204"/>
              </a:rPr>
              <a:t>Barcelona</a:t>
            </a:r>
          </a:p>
          <a:p>
            <a:pPr algn="l"/>
            <a:endParaRPr lang="nb-NO" sz="900" dirty="0">
              <a:solidFill>
                <a:srgbClr val="FFFFFF"/>
              </a:solidFill>
              <a:latin typeface="Tahoma" panose="020B0604030504040204"/>
              <a:cs typeface="Tahoma" panose="020B0604030504040204"/>
            </a:endParaRPr>
          </a:p>
          <a:p>
            <a:pPr algn="l"/>
            <a:r>
              <a:rPr lang="nb-NO" sz="900" dirty="0">
                <a:solidFill>
                  <a:srgbClr val="FFFFFF"/>
                </a:solidFill>
                <a:latin typeface="Tahoma" panose="020B0604030504040204"/>
                <a:cs typeface="Tahoma" panose="020B0604030504040204"/>
              </a:rPr>
              <a:t>C. dels </a:t>
            </a:r>
            <a:r>
              <a:rPr lang="nb-NO" sz="900" dirty="0" err="1">
                <a:solidFill>
                  <a:srgbClr val="FFFFFF"/>
                </a:solidFill>
                <a:latin typeface="Tahoma" panose="020B0604030504040204"/>
                <a:cs typeface="Tahoma" panose="020B0604030504040204"/>
              </a:rPr>
              <a:t>Almogàvers</a:t>
            </a:r>
            <a:r>
              <a:rPr lang="nb-NO" sz="900" dirty="0">
                <a:solidFill>
                  <a:srgbClr val="FFFFFF"/>
                </a:solidFill>
                <a:latin typeface="Tahoma" panose="020B0604030504040204"/>
                <a:cs typeface="Tahoma" panose="020B0604030504040204"/>
              </a:rPr>
              <a:t> 123 </a:t>
            </a:r>
            <a:br>
              <a:rPr lang="nb-NO" sz="900" dirty="0">
                <a:solidFill>
                  <a:srgbClr val="FFFFFF"/>
                </a:solidFill>
                <a:latin typeface="Tahoma" panose="020B0604030504040204"/>
                <a:cs typeface="Tahoma" panose="020B0604030504040204"/>
              </a:rPr>
            </a:br>
            <a:r>
              <a:rPr lang="nb-NO" sz="900" dirty="0">
                <a:solidFill>
                  <a:srgbClr val="FFFFFF"/>
                </a:solidFill>
                <a:latin typeface="Tahoma" panose="020B0604030504040204"/>
                <a:cs typeface="Tahoma" panose="020B0604030504040204"/>
              </a:rPr>
              <a:t>08018 Barcelona </a:t>
            </a:r>
          </a:p>
          <a:p>
            <a:pPr algn="l"/>
            <a:r>
              <a:rPr lang="nb-NO" sz="900" dirty="0">
                <a:solidFill>
                  <a:srgbClr val="FFFFFF"/>
                </a:solidFill>
                <a:latin typeface="Tahoma" panose="020B0604030504040204"/>
                <a:cs typeface="Tahoma" panose="020B0604030504040204"/>
              </a:rPr>
              <a:t>Tel. +34 933 041 720 </a:t>
            </a:r>
          </a:p>
          <a:p>
            <a:pPr algn="l"/>
            <a:r>
              <a:rPr lang="nb-NO" sz="900" dirty="0">
                <a:solidFill>
                  <a:srgbClr val="FFFFFF"/>
                </a:solidFill>
                <a:latin typeface="Tahoma" panose="020B0604030504040204"/>
                <a:cs typeface="Tahoma" panose="020B0604030504040204"/>
              </a:rPr>
              <a:t>Fax. +34 933 041 722</a:t>
            </a: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Madrid</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Plaza Carlos Trías Bertrán, </a:t>
            </a:r>
          </a:p>
          <a:p>
            <a:pPr algn="l"/>
            <a:r>
              <a:rPr lang="es-ES_tradnl" sz="900" dirty="0">
                <a:solidFill>
                  <a:srgbClr val="FFFFFF"/>
                </a:solidFill>
                <a:latin typeface="Tahoma" panose="020B0604030504040204"/>
                <a:cs typeface="Tahoma" panose="020B0604030504040204"/>
              </a:rPr>
              <a:t>7 Edificio </a:t>
            </a:r>
            <a:r>
              <a:rPr lang="es-ES_tradnl" sz="900" dirty="0" err="1">
                <a:solidFill>
                  <a:srgbClr val="FFFFFF"/>
                </a:solidFill>
                <a:latin typeface="Tahoma" panose="020B0604030504040204"/>
                <a:cs typeface="Tahoma" panose="020B0604030504040204"/>
              </a:rPr>
              <a:t>Sollube</a:t>
            </a:r>
            <a:r>
              <a:rPr lang="es-ES_tradnl" sz="900" dirty="0">
                <a:solidFill>
                  <a:srgbClr val="FFFFFF"/>
                </a:solidFill>
                <a:latin typeface="Tahoma" panose="020B0604030504040204"/>
                <a:cs typeface="Tahoma" panose="020B0604030504040204"/>
              </a:rPr>
              <a:t>, 1ª Planta </a:t>
            </a:r>
          </a:p>
          <a:p>
            <a:pPr algn="l"/>
            <a:r>
              <a:rPr lang="es-ES_tradnl" sz="900" dirty="0">
                <a:solidFill>
                  <a:srgbClr val="FFFFFF"/>
                </a:solidFill>
                <a:latin typeface="Tahoma" panose="020B0604030504040204"/>
                <a:cs typeface="Tahoma" panose="020B0604030504040204"/>
              </a:rPr>
              <a:t>28020 Madrid </a:t>
            </a:r>
          </a:p>
          <a:p>
            <a:pPr algn="l"/>
            <a:r>
              <a:rPr lang="es-ES_tradnl" sz="900" dirty="0">
                <a:solidFill>
                  <a:srgbClr val="FFFFFF"/>
                </a:solidFill>
                <a:latin typeface="Tahoma" panose="020B0604030504040204"/>
                <a:cs typeface="Tahoma" panose="020B0604030504040204"/>
              </a:rPr>
              <a:t>Tel. +34 914 427 703 </a:t>
            </a:r>
          </a:p>
          <a:p>
            <a:pPr algn="l"/>
            <a:r>
              <a:rPr lang="es-ES_tradnl" sz="900" dirty="0">
                <a:solidFill>
                  <a:srgbClr val="FFFFFF"/>
                </a:solidFill>
                <a:latin typeface="Tahoma" panose="020B0604030504040204"/>
                <a:cs typeface="Tahoma" panose="020B0604030504040204"/>
              </a:rPr>
              <a:t>Fax +34 914 427 707</a:t>
            </a:r>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endParaRPr lang="nb-NO" sz="900" dirty="0">
              <a:solidFill>
                <a:srgbClr val="FFFFFF"/>
              </a:solidFill>
              <a:latin typeface="Tahoma" panose="020B0604030504040204"/>
              <a:cs typeface="Tahoma" panose="020B0604030504040204"/>
            </a:endParaRPr>
          </a:p>
          <a:p>
            <a:pPr algn="l"/>
            <a:r>
              <a:rPr lang="nb-NO" sz="900" b="1" dirty="0">
                <a:solidFill>
                  <a:srgbClr val="FFFFFF"/>
                </a:solidFill>
                <a:latin typeface="Tahoma" panose="020B0604030504040204"/>
                <a:cs typeface="Tahoma" panose="020B0604030504040204"/>
              </a:rPr>
              <a:t>Bilbao</a:t>
            </a:r>
          </a:p>
          <a:p>
            <a:pPr algn="l"/>
            <a:endParaRPr lang="nb-NO" sz="900" dirty="0">
              <a:solidFill>
                <a:srgbClr val="FFFFFF"/>
              </a:solidFill>
              <a:latin typeface="Tahoma" panose="020B0604030504040204"/>
              <a:cs typeface="Tahoma" panose="020B0604030504040204"/>
            </a:endParaRPr>
          </a:p>
          <a:p>
            <a:pPr algn="l"/>
            <a:r>
              <a:rPr lang="es-ES_tradnl" sz="900" dirty="0">
                <a:solidFill>
                  <a:srgbClr val="FFFFFF"/>
                </a:solidFill>
                <a:latin typeface="Tahoma" panose="020B0604030504040204"/>
                <a:cs typeface="Tahoma" panose="020B0604030504040204"/>
              </a:rPr>
              <a:t>C/ San Vicente, nº 8 </a:t>
            </a:r>
          </a:p>
          <a:p>
            <a:pPr algn="l"/>
            <a:r>
              <a:rPr lang="es-ES_tradnl" sz="900" dirty="0">
                <a:solidFill>
                  <a:srgbClr val="FFFFFF"/>
                </a:solidFill>
                <a:latin typeface="Tahoma" panose="020B0604030504040204"/>
                <a:cs typeface="Tahoma" panose="020B0604030504040204"/>
              </a:rPr>
              <a:t>Edificio </a:t>
            </a:r>
            <a:r>
              <a:rPr lang="es-ES_tradnl" sz="900" dirty="0" err="1">
                <a:solidFill>
                  <a:srgbClr val="FFFFFF"/>
                </a:solidFill>
                <a:latin typeface="Tahoma" panose="020B0604030504040204"/>
                <a:cs typeface="Tahoma" panose="020B0604030504040204"/>
              </a:rPr>
              <a:t>Albia</a:t>
            </a:r>
            <a:r>
              <a:rPr lang="es-ES_tradnl" sz="900" dirty="0">
                <a:solidFill>
                  <a:srgbClr val="FFFFFF"/>
                </a:solidFill>
                <a:latin typeface="Tahoma" panose="020B0604030504040204"/>
                <a:cs typeface="Tahoma" panose="020B0604030504040204"/>
              </a:rPr>
              <a:t> I, </a:t>
            </a:r>
            <a:br>
              <a:rPr lang="es-ES_tradnl" sz="900" dirty="0">
                <a:solidFill>
                  <a:srgbClr val="FFFFFF"/>
                </a:solidFill>
                <a:latin typeface="Tahoma" panose="020B0604030504040204"/>
                <a:cs typeface="Tahoma" panose="020B0604030504040204"/>
              </a:rPr>
            </a:br>
            <a:r>
              <a:rPr lang="es-ES_tradnl" sz="900" dirty="0">
                <a:solidFill>
                  <a:srgbClr val="FFFFFF"/>
                </a:solidFill>
                <a:latin typeface="Tahoma" panose="020B0604030504040204"/>
                <a:cs typeface="Tahoma" panose="020B0604030504040204"/>
              </a:rPr>
              <a:t>6ª planta - dpto. 8</a:t>
            </a:r>
          </a:p>
          <a:p>
            <a:pPr algn="l"/>
            <a:r>
              <a:rPr lang="es-ES_tradnl" sz="900" dirty="0">
                <a:solidFill>
                  <a:srgbClr val="FFFFFF"/>
                </a:solidFill>
                <a:latin typeface="Tahoma" panose="020B0604030504040204"/>
                <a:cs typeface="Tahoma" panose="020B0604030504040204"/>
              </a:rPr>
              <a:t>48001 – Bilbao </a:t>
            </a:r>
          </a:p>
          <a:p>
            <a:pPr algn="l"/>
            <a:r>
              <a:rPr lang="es-ES_tradnl" sz="900" dirty="0">
                <a:solidFill>
                  <a:srgbClr val="FFFFFF"/>
                </a:solidFill>
                <a:latin typeface="Tahoma" panose="020B0604030504040204"/>
                <a:cs typeface="Tahoma" panose="020B0604030504040204"/>
              </a:rPr>
              <a:t>Tel. +34 944 354 982</a:t>
            </a: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endParaRPr lang="es-ES_tradnl" sz="900" dirty="0">
              <a:solidFill>
                <a:srgbClr val="FFFFFF"/>
              </a:solidFill>
              <a:latin typeface="Tahoma" panose="020B0604030504040204"/>
              <a:cs typeface="Tahoma" panose="020B0604030504040204"/>
            </a:endParaRPr>
          </a:p>
          <a:p>
            <a:pPr algn="l"/>
            <a:r>
              <a:rPr lang="es-ES_tradnl" sz="900" dirty="0" err="1">
                <a:solidFill>
                  <a:srgbClr val="FFFFFF"/>
                </a:solidFill>
                <a:latin typeface="Tahoma" panose="020B0604030504040204"/>
                <a:cs typeface="Tahoma" panose="020B0604030504040204"/>
              </a:rPr>
              <a:t>www.netmind.es</a:t>
            </a:r>
            <a:endParaRPr lang="es-ES" sz="900" dirty="0">
              <a:solidFill>
                <a:srgbClr val="FFFFFF"/>
              </a:solidFill>
              <a:latin typeface="Tahoma" panose="020B0604030504040204"/>
              <a:cs typeface="Tahoma" panose="020B0604030504040204"/>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lide clásica">
    <p:spTree>
      <p:nvGrpSpPr>
        <p:cNvPr id="1" name=""/>
        <p:cNvGrpSpPr/>
        <p:nvPr/>
      </p:nvGrpSpPr>
      <p:grpSpPr>
        <a:xfrm>
          <a:off x="0" y="0"/>
          <a:ext cx="0" cy="0"/>
          <a:chOff x="0" y="0"/>
          <a:chExt cx="0" cy="0"/>
        </a:xfrm>
      </p:grpSpPr>
      <p:sp>
        <p:nvSpPr>
          <p:cNvPr id="2" name="1 Título"/>
          <p:cNvSpPr>
            <a:spLocks noGrp="1"/>
          </p:cNvSpPr>
          <p:nvPr>
            <p:ph type="title"/>
          </p:nvPr>
        </p:nvSpPr>
        <p:spPr>
          <a:xfrm>
            <a:off x="373949" y="485800"/>
            <a:ext cx="8662547" cy="1143000"/>
          </a:xfrm>
        </p:spPr>
        <p:txBody>
          <a:bodyPr/>
          <a:lstStyle/>
          <a:p>
            <a:r>
              <a:rPr lang="es-ES"/>
              <a:t>Haga clic para modificar el estilo de título del patrón</a:t>
            </a:r>
            <a:endParaRPr lang="es-ES" dirty="0"/>
          </a:p>
        </p:txBody>
      </p:sp>
      <p:sp>
        <p:nvSpPr>
          <p:cNvPr id="3" name="2 Marcador de número de diapositiva"/>
          <p:cNvSpPr>
            <a:spLocks noGrp="1"/>
          </p:cNvSpPr>
          <p:nvPr>
            <p:ph type="sldNum" sz="quarter" idx="10"/>
          </p:nvPr>
        </p:nvSpPr>
        <p:spPr/>
        <p:txBody>
          <a:bodyPr/>
          <a:lstStyle/>
          <a:p>
            <a:pPr algn="ctr"/>
            <a:fld id="{6809A684-6793-43C2-A07A-07EB7F2ACB8E}" type="slidenum">
              <a:rPr lang="es-ES" smtClean="0"/>
              <a:t>‹Nº›</a:t>
            </a:fld>
            <a:endParaRPr lang="es-ES" dirty="0"/>
          </a:p>
        </p:txBody>
      </p:sp>
      <p:sp>
        <p:nvSpPr>
          <p:cNvPr id="10" name="11 Marcador de texto"/>
          <p:cNvSpPr>
            <a:spLocks noGrp="1"/>
          </p:cNvSpPr>
          <p:nvPr>
            <p:ph type="body" sz="quarter" idx="13" hasCustomPrompt="1"/>
          </p:nvPr>
        </p:nvSpPr>
        <p:spPr>
          <a:xfrm>
            <a:off x="395536" y="1772816"/>
            <a:ext cx="8424936" cy="4521101"/>
          </a:xfrm>
          <a:prstGeom prst="rect">
            <a:avLst/>
          </a:prstGeom>
        </p:spPr>
        <p:txBody>
          <a:bodyPr>
            <a:normAutofit/>
          </a:bodyPr>
          <a:lstStyle>
            <a:lvl1pPr>
              <a:buSzPct val="115000"/>
              <a:buFontTx/>
              <a:buBlip>
                <a:blip r:embed="rId2"/>
              </a:buBlip>
              <a:defRPr sz="2400">
                <a:latin typeface="Rotis Sans Serif Std" panose="00000500000000000000" pitchFamily="50" charset="0"/>
              </a:defRPr>
            </a:lvl1pPr>
            <a:lvl2pPr>
              <a:buSzPct val="70000"/>
              <a:buFontTx/>
              <a:buBlip>
                <a:blip r:embed="rId3"/>
              </a:buBlip>
              <a:defRPr sz="2000">
                <a:latin typeface="Rotis Sans Serif Std" panose="00000500000000000000" pitchFamily="50" charset="0"/>
              </a:defRPr>
            </a:lvl2pPr>
            <a:lvl3pPr>
              <a:buSzPct val="70000"/>
              <a:buFontTx/>
              <a:buBlip>
                <a:blip r:embed="rId3"/>
              </a:buBlip>
              <a:defRPr sz="1800">
                <a:latin typeface="Rotis Sans Serif Std" panose="00000500000000000000" pitchFamily="50" charset="0"/>
              </a:defRPr>
            </a:lvl3pPr>
            <a:lvl4pPr>
              <a:buSzPct val="70000"/>
              <a:buFontTx/>
              <a:buBlip>
                <a:blip r:embed="rId3"/>
              </a:buBlip>
              <a:defRPr sz="1600">
                <a:latin typeface="Rotis Sans Serif Std" panose="00000500000000000000" pitchFamily="50" charset="0"/>
              </a:defRPr>
            </a:lvl4pPr>
            <a:lvl5pPr>
              <a:buSzPct val="70000"/>
              <a:buFontTx/>
              <a:buBlip>
                <a:blip r:embed="rId3"/>
              </a:buBlip>
              <a:defRPr sz="1400">
                <a:latin typeface="Rotis Sans Serif Std" panose="00000500000000000000" pitchFamily="50" charset="0"/>
              </a:defRPr>
            </a:lvl5p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 noProof="0"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284636" y="182215"/>
            <a:ext cx="8643324" cy="1063487"/>
          </a:xfrm>
        </p:spPr>
        <p:txBody>
          <a:bodyPr/>
          <a:lstStyle/>
          <a:p>
            <a:r>
              <a:rPr lang="en-US" dirty="0"/>
              <a:t>Click to edit Master title style</a:t>
            </a:r>
          </a:p>
        </p:txBody>
      </p:sp>
      <p:sp>
        <p:nvSpPr>
          <p:cNvPr id="6" name="Content Placeholder 5"/>
          <p:cNvSpPr>
            <a:spLocks noGrp="1"/>
          </p:cNvSpPr>
          <p:nvPr>
            <p:ph sz="quarter" idx="10"/>
          </p:nvPr>
        </p:nvSpPr>
        <p:spPr>
          <a:xfrm>
            <a:off x="284560" y="1388226"/>
            <a:ext cx="8643938" cy="5290388"/>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1.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theme" Target="../theme/theme4.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1.emf"/><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theme" Target="../theme/theme5.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image" Target="../media/image1.emf"/><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6.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1.emf"/><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image" Target="../media/image1.emf"/><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theme" Target="../theme/theme8.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1.emf"/><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5"/>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5"/>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2"/>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2"/>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8 Marcador de número de diapositiva"/>
          <p:cNvSpPr>
            <a:spLocks noGrp="1"/>
          </p:cNvSpPr>
          <p:nvPr>
            <p:ph type="sldNum" sz="quarter" idx="4"/>
          </p:nvPr>
        </p:nvSpPr>
        <p:spPr>
          <a:xfrm>
            <a:off x="8604448" y="6597352"/>
            <a:ext cx="432048" cy="142852"/>
          </a:xfrm>
          <a:prstGeom prst="rect">
            <a:avLst/>
          </a:prstGeom>
          <a:noFill/>
          <a:ln>
            <a:noFill/>
          </a:ln>
        </p:spPr>
        <p:txBody>
          <a:bodyPr anchor="ctr"/>
          <a:lstStyle>
            <a:lvl1pPr algn="r">
              <a:defRPr kumimoji="0" lang="es-ES" sz="1200" b="0" i="0" u="none" strike="noStrike" cap="none" spc="0" normalizeH="0" baseline="0" smtClean="0">
                <a:ln>
                  <a:noFill/>
                </a:ln>
                <a:effectLst/>
                <a:uLnTx/>
                <a:uFillTx/>
                <a:latin typeface="Tahoma" panose="020B0604030504040204"/>
                <a:cs typeface="Tahoma" panose="020B0604030504040204"/>
              </a:defRPr>
            </a:lvl1pPr>
          </a:lstStyle>
          <a:p>
            <a:fld id="{6809A684-6793-43C2-A07A-07EB7F2ACB8E}" type="slidenum">
              <a:rPr lang="en-US" smtClean="0"/>
              <a:t>‹Nº›</a:t>
            </a:fld>
            <a:endParaRPr lang="en-US" dirty="0"/>
          </a:p>
        </p:txBody>
      </p:sp>
      <p:sp>
        <p:nvSpPr>
          <p:cNvPr id="17" name="Rectangle 16"/>
          <p:cNvSpPr/>
          <p:nvPr/>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18" name="Picture 17"/>
          <p:cNvPicPr>
            <a:picLocks noChangeAspect="1"/>
          </p:cNvPicPr>
          <p:nvPr/>
        </p:nvPicPr>
        <p:blipFill>
          <a:blip r:embed="rId13"/>
          <a:stretch>
            <a:fillRect/>
          </a:stretch>
        </p:blipFill>
        <p:spPr>
          <a:xfrm>
            <a:off x="248072" y="230450"/>
            <a:ext cx="1155576" cy="160497"/>
          </a:xfrm>
          <a:prstGeom prst="rect">
            <a:avLst/>
          </a:prstGeom>
        </p:spPr>
      </p:pic>
      <p:sp>
        <p:nvSpPr>
          <p:cNvPr id="19" name="2 CuadroTexto"/>
          <p:cNvSpPr txBox="1"/>
          <p:nvPr/>
        </p:nvSpPr>
        <p:spPr>
          <a:xfrm>
            <a:off x="7524328" y="158443"/>
            <a:ext cx="1507261"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Cliente</a:t>
            </a:r>
          </a:p>
        </p:txBody>
      </p:sp>
      <p:sp>
        <p:nvSpPr>
          <p:cNvPr id="20" name="2 CuadroTexto"/>
          <p:cNvSpPr txBox="1"/>
          <p:nvPr/>
        </p:nvSpPr>
        <p:spPr>
          <a:xfrm>
            <a:off x="1763688"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Nombre Curso</a:t>
            </a:r>
          </a:p>
        </p:txBody>
      </p:sp>
      <p:sp>
        <p:nvSpPr>
          <p:cNvPr id="7" name="Rectangle 6"/>
          <p:cNvSpPr/>
          <p:nvPr userDrawn="1"/>
        </p:nvSpPr>
        <p:spPr>
          <a:xfrm>
            <a:off x="0" y="0"/>
            <a:ext cx="9144000" cy="576064"/>
          </a:xfrm>
          <a:prstGeom prst="rect">
            <a:avLst/>
          </a:prstGeom>
          <a:solidFill>
            <a:srgbClr val="19191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ahoma" panose="020B0604030504040204"/>
            </a:endParaRPr>
          </a:p>
        </p:txBody>
      </p:sp>
      <p:pic>
        <p:nvPicPr>
          <p:cNvPr id="8" name="Picture 7"/>
          <p:cNvPicPr>
            <a:picLocks noChangeAspect="1"/>
          </p:cNvPicPr>
          <p:nvPr userDrawn="1"/>
        </p:nvPicPr>
        <p:blipFill>
          <a:blip r:embed="rId13"/>
          <a:stretch>
            <a:fillRect/>
          </a:stretch>
        </p:blipFill>
        <p:spPr>
          <a:xfrm>
            <a:off x="248072" y="230450"/>
            <a:ext cx="1155576" cy="160497"/>
          </a:xfrm>
          <a:prstGeom prst="rect">
            <a:avLst/>
          </a:prstGeom>
        </p:spPr>
      </p:pic>
      <p:sp>
        <p:nvSpPr>
          <p:cNvPr id="10" name="2 CuadroTexto"/>
          <p:cNvSpPr txBox="1"/>
          <p:nvPr userDrawn="1"/>
        </p:nvSpPr>
        <p:spPr>
          <a:xfrm>
            <a:off x="4860032" y="158443"/>
            <a:ext cx="4171557" cy="246221"/>
          </a:xfrm>
          <a:prstGeom prst="rect">
            <a:avLst/>
          </a:prstGeom>
          <a:noFill/>
        </p:spPr>
        <p:txBody>
          <a:bodyPr wrap="square" rtlCol="0">
            <a:spAutoFit/>
          </a:bodyPr>
          <a:lstStyle/>
          <a:p>
            <a:pPr algn="r"/>
            <a:r>
              <a:rPr lang="es-ES" sz="1000" dirty="0">
                <a:solidFill>
                  <a:srgbClr val="FFFFFF"/>
                </a:solidFill>
                <a:latin typeface="Tahoma" panose="020B0604030504040204"/>
                <a:cs typeface="Tahoma" panose="020B0604030504040204"/>
              </a:rPr>
              <a:t>Machine Learning Foundations</a:t>
            </a:r>
          </a:p>
        </p:txBody>
      </p:sp>
      <p:sp>
        <p:nvSpPr>
          <p:cNvPr id="11" name="2 CuadroTexto"/>
          <p:cNvSpPr txBox="1"/>
          <p:nvPr userDrawn="1"/>
        </p:nvSpPr>
        <p:spPr>
          <a:xfrm>
            <a:off x="1763689" y="158443"/>
            <a:ext cx="792088"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1.0</a:t>
            </a:r>
          </a:p>
        </p:txBody>
      </p:sp>
      <p:sp>
        <p:nvSpPr>
          <p:cNvPr id="14" name="2 CuadroTexto"/>
          <p:cNvSpPr txBox="1"/>
          <p:nvPr userDrawn="1"/>
        </p:nvSpPr>
        <p:spPr>
          <a:xfrm>
            <a:off x="2555776" y="158443"/>
            <a:ext cx="1507261" cy="246221"/>
          </a:xfrm>
          <a:prstGeom prst="rect">
            <a:avLst/>
          </a:prstGeom>
          <a:noFill/>
        </p:spPr>
        <p:txBody>
          <a:bodyPr wrap="square" rtlCol="0">
            <a:spAutoFit/>
          </a:bodyPr>
          <a:lstStyle/>
          <a:p>
            <a:pPr algn="l"/>
            <a:r>
              <a:rPr lang="es-ES" sz="1000" dirty="0">
                <a:solidFill>
                  <a:srgbClr val="FFFFFF"/>
                </a:solidFill>
                <a:latin typeface="Tahoma" panose="020B0604030504040204"/>
                <a:cs typeface="Tahoma" panose="020B0604030504040204"/>
              </a:rPr>
              <a:t>JDB205</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ftr="0" dt="0"/>
  <p:txStyles>
    <p:titleStyle>
      <a:lvl1pPr algn="l" defTabSz="914400" rtl="0" eaLnBrk="1" latinLnBrk="0" hangingPunct="1">
        <a:spcBef>
          <a:spcPct val="0"/>
        </a:spcBef>
        <a:buNone/>
        <a:defRPr sz="3000" kern="1200">
          <a:solidFill>
            <a:schemeClr val="bg1">
              <a:lumMod val="50000"/>
            </a:schemeClr>
          </a:solidFill>
          <a:latin typeface="Tahoma" panose="020B0604030504040204"/>
          <a:ea typeface="+mj-ea"/>
          <a:cs typeface="Tahoma" panose="020B0604030504040204"/>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70.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1.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2.emf"/><Relationship Id="rId3" Type="http://schemas.openxmlformats.org/officeDocument/2006/relationships/image" Target="../media/image17.jpeg"/><Relationship Id="rId7" Type="http://schemas.openxmlformats.org/officeDocument/2006/relationships/image" Target="../media/image19.emf"/><Relationship Id="rId12" Type="http://schemas.openxmlformats.org/officeDocument/2006/relationships/oleObject" Target="../embeddings/oleObject5.bin"/><Relationship Id="rId2" Type="http://schemas.openxmlformats.org/officeDocument/2006/relationships/notesSlide" Target="../notesSlides/notesSlide1.xml"/><Relationship Id="rId16" Type="http://schemas.openxmlformats.org/officeDocument/2006/relationships/image" Target="../media/image24.emf"/><Relationship Id="rId1" Type="http://schemas.openxmlformats.org/officeDocument/2006/relationships/slideLayout" Target="../slideLayouts/slideLayout71.xml"/><Relationship Id="rId6" Type="http://schemas.openxmlformats.org/officeDocument/2006/relationships/oleObject" Target="../embeddings/oleObject2.bin"/><Relationship Id="rId11" Type="http://schemas.openxmlformats.org/officeDocument/2006/relationships/image" Target="../media/image21.emf"/><Relationship Id="rId5" Type="http://schemas.openxmlformats.org/officeDocument/2006/relationships/image" Target="../media/image18.emf"/><Relationship Id="rId15" Type="http://schemas.openxmlformats.org/officeDocument/2006/relationships/oleObject" Target="../embeddings/oleObject6.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0.emf"/><Relationship Id="rId14" Type="http://schemas.openxmlformats.org/officeDocument/2006/relationships/image" Target="../media/image23.png"/></Relationships>
</file>

<file path=ppt/slides/_rels/slide110.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1.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1.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1.xml"/></Relationships>
</file>

<file path=ppt/slides/_rels/slide11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4.xml"/><Relationship Id="rId1" Type="http://schemas.openxmlformats.org/officeDocument/2006/relationships/slideLayout" Target="../slideLayouts/slideLayout71.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notesSlide" Target="../notesSlides/notesSlide65.xml"/><Relationship Id="rId1" Type="http://schemas.openxmlformats.org/officeDocument/2006/relationships/slideLayout" Target="../slideLayouts/slideLayout71.xml"/><Relationship Id="rId4" Type="http://schemas.openxmlformats.org/officeDocument/2006/relationships/image" Target="../media/image136.emf"/></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image" Target="../media/image3.png"/><Relationship Id="rId1" Type="http://schemas.openxmlformats.org/officeDocument/2006/relationships/slideLayout" Target="../slideLayouts/slideLayout71.xml"/><Relationship Id="rId4" Type="http://schemas.openxmlformats.org/officeDocument/2006/relationships/image" Target="../media/image137.emf"/></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1.xml"/><Relationship Id="rId5" Type="http://schemas.openxmlformats.org/officeDocument/2006/relationships/image" Target="../media/image138.emf"/><Relationship Id="rId4" Type="http://schemas.openxmlformats.org/officeDocument/2006/relationships/oleObject" Target="../embeddings/oleObject80.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67.xml"/><Relationship Id="rId1" Type="http://schemas.openxmlformats.org/officeDocument/2006/relationships/slideLayout" Target="../slideLayouts/slideLayout71.xml"/><Relationship Id="rId6" Type="http://schemas.openxmlformats.org/officeDocument/2006/relationships/image" Target="../media/image140.emf"/><Relationship Id="rId5" Type="http://schemas.openxmlformats.org/officeDocument/2006/relationships/oleObject" Target="../embeddings/oleObject82.bin"/><Relationship Id="rId4" Type="http://schemas.openxmlformats.org/officeDocument/2006/relationships/image" Target="../media/image139.emf"/></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1.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1.xml"/><Relationship Id="rId5" Type="http://schemas.openxmlformats.org/officeDocument/2006/relationships/image" Target="../media/image141.emf"/><Relationship Id="rId4" Type="http://schemas.openxmlformats.org/officeDocument/2006/relationships/oleObject" Target="../embeddings/oleObject83.bin"/></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1.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1.xml"/></Relationships>
</file>

<file path=ppt/slides/_rels/slide121.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notesSlide" Target="../notesSlides/notesSlide71.xml"/><Relationship Id="rId1" Type="http://schemas.openxmlformats.org/officeDocument/2006/relationships/slideLayout" Target="../slideLayouts/slideLayout71.xml"/><Relationship Id="rId6" Type="http://schemas.openxmlformats.org/officeDocument/2006/relationships/image" Target="../media/image143.emf"/><Relationship Id="rId11" Type="http://schemas.openxmlformats.org/officeDocument/2006/relationships/image" Target="../media/image145.emf"/><Relationship Id="rId5" Type="http://schemas.openxmlformats.org/officeDocument/2006/relationships/oleObject" Target="../embeddings/oleObject85.bin"/><Relationship Id="rId10" Type="http://schemas.openxmlformats.org/officeDocument/2006/relationships/oleObject" Target="../embeddings/oleObject87.bin"/><Relationship Id="rId4" Type="http://schemas.openxmlformats.org/officeDocument/2006/relationships/image" Target="../media/image142.emf"/><Relationship Id="rId9"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71.xml"/><Relationship Id="rId5" Type="http://schemas.openxmlformats.org/officeDocument/2006/relationships/image" Target="../media/image146.emf"/><Relationship Id="rId4" Type="http://schemas.openxmlformats.org/officeDocument/2006/relationships/oleObject" Target="../embeddings/oleObject88.bin"/></Relationships>
</file>

<file path=ppt/slides/_rels/slide123.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notesSlide" Target="../notesSlides/notesSlide73.xml"/><Relationship Id="rId1" Type="http://schemas.openxmlformats.org/officeDocument/2006/relationships/slideLayout" Target="../slideLayouts/slideLayout71.xml"/><Relationship Id="rId6" Type="http://schemas.openxmlformats.org/officeDocument/2006/relationships/image" Target="../media/image148.emf"/><Relationship Id="rId5" Type="http://schemas.openxmlformats.org/officeDocument/2006/relationships/oleObject" Target="../embeddings/oleObject90.bin"/><Relationship Id="rId10" Type="http://schemas.openxmlformats.org/officeDocument/2006/relationships/image" Target="../media/image150.emf"/><Relationship Id="rId4" Type="http://schemas.openxmlformats.org/officeDocument/2006/relationships/image" Target="../media/image147.emf"/><Relationship Id="rId9" Type="http://schemas.openxmlformats.org/officeDocument/2006/relationships/oleObject" Target="../embeddings/oleObject92.bin"/></Relationships>
</file>

<file path=ppt/slides/_rels/slide124.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oleObject" Target="../embeddings/oleObject93.bin"/><Relationship Id="rId7" Type="http://schemas.openxmlformats.org/officeDocument/2006/relationships/oleObject" Target="../embeddings/oleObject95.bin"/><Relationship Id="rId2" Type="http://schemas.openxmlformats.org/officeDocument/2006/relationships/notesSlide" Target="../notesSlides/notesSlide74.xml"/><Relationship Id="rId1" Type="http://schemas.openxmlformats.org/officeDocument/2006/relationships/slideLayout" Target="../slideLayouts/slideLayout71.xml"/><Relationship Id="rId6" Type="http://schemas.openxmlformats.org/officeDocument/2006/relationships/image" Target="../media/image152.emf"/><Relationship Id="rId5" Type="http://schemas.openxmlformats.org/officeDocument/2006/relationships/oleObject" Target="../embeddings/oleObject94.bin"/><Relationship Id="rId4" Type="http://schemas.openxmlformats.org/officeDocument/2006/relationships/image" Target="../media/image151.emf"/></Relationships>
</file>

<file path=ppt/slides/_rels/slide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5.xml"/><Relationship Id="rId1" Type="http://schemas.openxmlformats.org/officeDocument/2006/relationships/slideLayout" Target="../slideLayouts/slideLayout7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1.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3.xml"/><Relationship Id="rId1" Type="http://schemas.openxmlformats.org/officeDocument/2006/relationships/slideLayout" Target="../slideLayouts/slideLayout71.xml"/><Relationship Id="rId6" Type="http://schemas.openxmlformats.org/officeDocument/2006/relationships/image" Target="../media/image27.emf"/><Relationship Id="rId5" Type="http://schemas.openxmlformats.org/officeDocument/2006/relationships/oleObject" Target="../embeddings/oleObject8.bin"/><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5.xml"/><Relationship Id="rId1" Type="http://schemas.openxmlformats.org/officeDocument/2006/relationships/slideLayout" Target="../slideLayouts/slideLayout71.xml"/><Relationship Id="rId6" Type="http://schemas.openxmlformats.org/officeDocument/2006/relationships/image" Target="../media/image30.emf"/><Relationship Id="rId5" Type="http://schemas.openxmlformats.org/officeDocument/2006/relationships/oleObject" Target="../embeddings/oleObject10.bin"/><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4.xml"/><Relationship Id="rId5" Type="http://schemas.openxmlformats.org/officeDocument/2006/relationships/image" Target="../media/image33.e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4.xml"/><Relationship Id="rId5" Type="http://schemas.openxmlformats.org/officeDocument/2006/relationships/image" Target="../media/image34.emf"/><Relationship Id="rId4"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4.xml"/><Relationship Id="rId5" Type="http://schemas.openxmlformats.org/officeDocument/2006/relationships/image" Target="../media/image35.emf"/><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4.xml"/><Relationship Id="rId5" Type="http://schemas.openxmlformats.org/officeDocument/2006/relationships/image" Target="../media/image36.e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4.xml"/><Relationship Id="rId5" Type="http://schemas.openxmlformats.org/officeDocument/2006/relationships/image" Target="../media/image37.e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4.xml"/><Relationship Id="rId5" Type="http://schemas.openxmlformats.org/officeDocument/2006/relationships/image" Target="../media/image38.e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3.png"/><Relationship Id="rId1" Type="http://schemas.openxmlformats.org/officeDocument/2006/relationships/slideLayout" Target="../slideLayouts/slideLayout94.xml"/><Relationship Id="rId6" Type="http://schemas.openxmlformats.org/officeDocument/2006/relationships/image" Target="../media/image40.emf"/><Relationship Id="rId5" Type="http://schemas.openxmlformats.org/officeDocument/2006/relationships/oleObject" Target="../embeddings/oleObject19.bin"/><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1.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1.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1.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1.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1.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7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1.xml"/><Relationship Id="rId5" Type="http://schemas.openxmlformats.org/officeDocument/2006/relationships/image" Target="../media/image64.emf"/><Relationship Id="rId4" Type="http://schemas.openxmlformats.org/officeDocument/2006/relationships/oleObject" Target="../embeddings/oleObject20.bin"/></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73.xml"/><Relationship Id="rId5" Type="http://schemas.openxmlformats.org/officeDocument/2006/relationships/image" Target="../media/image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3.xml"/><Relationship Id="rId5" Type="http://schemas.microsoft.com/office/2007/relationships/hdphoto" Target="../media/hdphoto1.wdp"/><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3.xml"/><Relationship Id="rId5" Type="http://schemas.microsoft.com/office/2007/relationships/hdphoto" Target="../media/hdphoto1.wdp"/><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3.xml"/><Relationship Id="rId5" Type="http://schemas.microsoft.com/office/2007/relationships/hdphoto" Target="../media/hdphoto1.wdp"/><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3.xml"/><Relationship Id="rId5" Type="http://schemas.microsoft.com/office/2007/relationships/hdphoto" Target="../media/hdphoto1.wdp"/><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3.xml"/><Relationship Id="rId5" Type="http://schemas.microsoft.com/office/2007/relationships/hdphoto" Target="../media/hdphoto1.wdp"/><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jpeg"/><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73.xml"/><Relationship Id="rId6" Type="http://schemas.openxmlformats.org/officeDocument/2006/relationships/image" Target="../media/image65.png"/><Relationship Id="rId5" Type="http://schemas.openxmlformats.org/officeDocument/2006/relationships/image" Target="../media/image3.png"/><Relationship Id="rId4" Type="http://schemas.microsoft.com/office/2007/relationships/hdphoto" Target="../media/hdphoto2.wdp"/><Relationship Id="rId9" Type="http://schemas.microsoft.com/office/2007/relationships/hdphoto" Target="../media/hdphoto3.wdp"/></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jpeg"/><Relationship Id="rId7" Type="http://schemas.microsoft.com/office/2007/relationships/hdphoto" Target="../media/hdphoto1.wdp"/><Relationship Id="rId2" Type="http://schemas.openxmlformats.org/officeDocument/2006/relationships/notesSlide" Target="../notesSlides/notesSlide41.xml"/><Relationship Id="rId1" Type="http://schemas.openxmlformats.org/officeDocument/2006/relationships/slideLayout" Target="../slideLayouts/slideLayout73.xml"/><Relationship Id="rId6" Type="http://schemas.openxmlformats.org/officeDocument/2006/relationships/image" Target="../media/image65.png"/><Relationship Id="rId5" Type="http://schemas.openxmlformats.org/officeDocument/2006/relationships/image" Target="../media/image3.png"/><Relationship Id="rId4" Type="http://schemas.microsoft.com/office/2007/relationships/hdphoto" Target="../media/hdphoto2.wdp"/><Relationship Id="rId9" Type="http://schemas.microsoft.com/office/2007/relationships/hdphoto" Target="../media/hdphoto3.wdp"/></Relationships>
</file>

<file path=ppt/slides/_rels/slide57.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notesSlide" Target="../notesSlides/notesSlide42.xml"/><Relationship Id="rId1" Type="http://schemas.openxmlformats.org/officeDocument/2006/relationships/slideLayout" Target="../slideLayouts/slideLayout73.xml"/><Relationship Id="rId6" Type="http://schemas.openxmlformats.org/officeDocument/2006/relationships/image" Target="../media/image69.emf"/><Relationship Id="rId5" Type="http://schemas.openxmlformats.org/officeDocument/2006/relationships/oleObject" Target="../embeddings/oleObject22.bin"/><Relationship Id="rId4" Type="http://schemas.openxmlformats.org/officeDocument/2006/relationships/image" Target="../media/image68.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44.xml"/><Relationship Id="rId1" Type="http://schemas.openxmlformats.org/officeDocument/2006/relationships/slideLayout" Target="../slideLayouts/slideLayout72.xml"/><Relationship Id="rId6" Type="http://schemas.openxmlformats.org/officeDocument/2006/relationships/image" Target="../media/image72.emf"/><Relationship Id="rId5" Type="http://schemas.openxmlformats.org/officeDocument/2006/relationships/oleObject" Target="../embeddings/oleObject25.bin"/><Relationship Id="rId4" Type="http://schemas.openxmlformats.org/officeDocument/2006/relationships/image" Target="../media/image71.em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81.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45.xml"/><Relationship Id="rId1" Type="http://schemas.openxmlformats.org/officeDocument/2006/relationships/slideLayout" Target="../slideLayouts/slideLayout72.xml"/><Relationship Id="rId4" Type="http://schemas.openxmlformats.org/officeDocument/2006/relationships/image" Target="../media/image71.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47.xml"/><Relationship Id="rId1" Type="http://schemas.openxmlformats.org/officeDocument/2006/relationships/slideLayout" Target="../slideLayouts/slideLayout72.xml"/><Relationship Id="rId6" Type="http://schemas.openxmlformats.org/officeDocument/2006/relationships/image" Target="../media/image74.emf"/><Relationship Id="rId5" Type="http://schemas.openxmlformats.org/officeDocument/2006/relationships/oleObject" Target="../embeddings/oleObject28.bin"/><Relationship Id="rId4" Type="http://schemas.openxmlformats.org/officeDocument/2006/relationships/image" Target="../media/image73.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48.xml"/><Relationship Id="rId1" Type="http://schemas.openxmlformats.org/officeDocument/2006/relationships/slideLayout" Target="../slideLayouts/slideLayout72.xml"/><Relationship Id="rId4" Type="http://schemas.openxmlformats.org/officeDocument/2006/relationships/image" Target="../media/image7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50.xml"/><Relationship Id="rId1" Type="http://schemas.openxmlformats.org/officeDocument/2006/relationships/slideLayout" Target="../slideLayouts/slideLayout72.xml"/><Relationship Id="rId6" Type="http://schemas.openxmlformats.org/officeDocument/2006/relationships/image" Target="../media/image76.emf"/><Relationship Id="rId5" Type="http://schemas.openxmlformats.org/officeDocument/2006/relationships/oleObject" Target="../embeddings/oleObject31.bin"/><Relationship Id="rId4" Type="http://schemas.openxmlformats.org/officeDocument/2006/relationships/image" Target="../media/image75.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51.xml"/><Relationship Id="rId1" Type="http://schemas.openxmlformats.org/officeDocument/2006/relationships/slideLayout" Target="../slideLayouts/slideLayout72.xml"/><Relationship Id="rId4" Type="http://schemas.openxmlformats.org/officeDocument/2006/relationships/image" Target="../media/image75.emf"/></Relationships>
</file>

<file path=ppt/slides/_rels/slide67.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7.emf"/><Relationship Id="rId7" Type="http://schemas.openxmlformats.org/officeDocument/2006/relationships/oleObject" Target="../embeddings/oleObject35.bin"/><Relationship Id="rId2" Type="http://schemas.openxmlformats.org/officeDocument/2006/relationships/oleObject" Target="../embeddings/oleObject33.bin"/><Relationship Id="rId1" Type="http://schemas.openxmlformats.org/officeDocument/2006/relationships/slideLayout" Target="../slideLayouts/slideLayout72.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oleObject" Target="../embeddings/oleObject34.bin"/></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81.emf"/><Relationship Id="rId7" Type="http://schemas.openxmlformats.org/officeDocument/2006/relationships/image" Target="../media/image83.emf"/><Relationship Id="rId2" Type="http://schemas.openxmlformats.org/officeDocument/2006/relationships/oleObject" Target="../embeddings/oleObject36.bin"/><Relationship Id="rId1" Type="http://schemas.openxmlformats.org/officeDocument/2006/relationships/slideLayout" Target="../slideLayouts/slideLayout71.xml"/><Relationship Id="rId6" Type="http://schemas.openxmlformats.org/officeDocument/2006/relationships/oleObject" Target="../embeddings/oleObject38.bin"/><Relationship Id="rId11" Type="http://schemas.openxmlformats.org/officeDocument/2006/relationships/image" Target="../media/image85.emf"/><Relationship Id="rId5" Type="http://schemas.openxmlformats.org/officeDocument/2006/relationships/image" Target="../media/image82.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84.emf"/></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image" Target="../media/image81.emf"/><Relationship Id="rId7" Type="http://schemas.openxmlformats.org/officeDocument/2006/relationships/image" Target="../media/image87.emf"/><Relationship Id="rId2" Type="http://schemas.openxmlformats.org/officeDocument/2006/relationships/oleObject" Target="../embeddings/oleObject41.bin"/><Relationship Id="rId1" Type="http://schemas.openxmlformats.org/officeDocument/2006/relationships/slideLayout" Target="../slideLayouts/slideLayout71.xml"/><Relationship Id="rId6" Type="http://schemas.openxmlformats.org/officeDocument/2006/relationships/oleObject" Target="../embeddings/oleObject43.bin"/><Relationship Id="rId11" Type="http://schemas.openxmlformats.org/officeDocument/2006/relationships/image" Target="../media/image89.emf"/><Relationship Id="rId5" Type="http://schemas.openxmlformats.org/officeDocument/2006/relationships/image" Target="../media/image86.e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88.emf"/></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93.emf"/><Relationship Id="rId3" Type="http://schemas.openxmlformats.org/officeDocument/2006/relationships/image" Target="../media/image81.emf"/><Relationship Id="rId7" Type="http://schemas.openxmlformats.org/officeDocument/2006/relationships/image" Target="../media/image91.emf"/><Relationship Id="rId12" Type="http://schemas.openxmlformats.org/officeDocument/2006/relationships/oleObject" Target="../embeddings/oleObject52.bin"/><Relationship Id="rId2" Type="http://schemas.openxmlformats.org/officeDocument/2006/relationships/oleObject" Target="../embeddings/oleObject46.bin"/><Relationship Id="rId1" Type="http://schemas.openxmlformats.org/officeDocument/2006/relationships/slideLayout" Target="../slideLayouts/slideLayout71.xml"/><Relationship Id="rId6" Type="http://schemas.openxmlformats.org/officeDocument/2006/relationships/oleObject" Target="../embeddings/oleObject48.bin"/><Relationship Id="rId11" Type="http://schemas.openxmlformats.org/officeDocument/2006/relationships/image" Target="../media/image92.emf"/><Relationship Id="rId5" Type="http://schemas.openxmlformats.org/officeDocument/2006/relationships/image" Target="../media/image90.emf"/><Relationship Id="rId15" Type="http://schemas.openxmlformats.org/officeDocument/2006/relationships/image" Target="../media/image94.emf"/><Relationship Id="rId10" Type="http://schemas.openxmlformats.org/officeDocument/2006/relationships/oleObject" Target="../embeddings/oleObject51.bin"/><Relationship Id="rId4" Type="http://schemas.openxmlformats.org/officeDocument/2006/relationships/oleObject" Target="../embeddings/oleObject47.bin"/><Relationship Id="rId9" Type="http://schemas.openxmlformats.org/officeDocument/2006/relationships/oleObject" Target="../embeddings/oleObject50.bin"/><Relationship Id="rId14" Type="http://schemas.openxmlformats.org/officeDocument/2006/relationships/oleObject" Target="../embeddings/oleObject53.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oleObject" Target="../embeddings/oleObject63.bin"/><Relationship Id="rId3" Type="http://schemas.openxmlformats.org/officeDocument/2006/relationships/image" Target="../media/image95.emf"/><Relationship Id="rId7" Type="http://schemas.openxmlformats.org/officeDocument/2006/relationships/oleObject" Target="../embeddings/oleObject57.bin"/><Relationship Id="rId12" Type="http://schemas.openxmlformats.org/officeDocument/2006/relationships/oleObject" Target="../embeddings/oleObject62.bin"/><Relationship Id="rId2" Type="http://schemas.openxmlformats.org/officeDocument/2006/relationships/oleObject" Target="../embeddings/oleObject54.bin"/><Relationship Id="rId1" Type="http://schemas.openxmlformats.org/officeDocument/2006/relationships/slideLayout" Target="../slideLayouts/slideLayout71.xml"/><Relationship Id="rId6" Type="http://schemas.openxmlformats.org/officeDocument/2006/relationships/oleObject" Target="../embeddings/oleObject56.bin"/><Relationship Id="rId11" Type="http://schemas.openxmlformats.org/officeDocument/2006/relationships/oleObject" Target="../embeddings/oleObject61.bin"/><Relationship Id="rId5" Type="http://schemas.openxmlformats.org/officeDocument/2006/relationships/image" Target="../media/image91.emf"/><Relationship Id="rId10" Type="http://schemas.openxmlformats.org/officeDocument/2006/relationships/oleObject" Target="../embeddings/oleObject60.bin"/><Relationship Id="rId4" Type="http://schemas.openxmlformats.org/officeDocument/2006/relationships/oleObject" Target="../embeddings/oleObject55.bin"/><Relationship Id="rId9" Type="http://schemas.openxmlformats.org/officeDocument/2006/relationships/oleObject" Target="../embeddings/oleObject59.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image" Target="../media/image3.png"/><Relationship Id="rId7" Type="http://schemas.openxmlformats.org/officeDocument/2006/relationships/image" Target="../media/image97.emf"/><Relationship Id="rId2" Type="http://schemas.openxmlformats.org/officeDocument/2006/relationships/notesSlide" Target="../notesSlides/notesSlide55.xml"/><Relationship Id="rId1" Type="http://schemas.openxmlformats.org/officeDocument/2006/relationships/slideLayout" Target="../slideLayouts/slideLayout71.xml"/><Relationship Id="rId6" Type="http://schemas.openxmlformats.org/officeDocument/2006/relationships/oleObject" Target="../embeddings/oleObject65.bin"/><Relationship Id="rId5" Type="http://schemas.openxmlformats.org/officeDocument/2006/relationships/image" Target="../media/image96.emf"/><Relationship Id="rId4" Type="http://schemas.openxmlformats.org/officeDocument/2006/relationships/oleObject" Target="../embeddings/oleObject64.bin"/><Relationship Id="rId9" Type="http://schemas.openxmlformats.org/officeDocument/2006/relationships/image" Target="../media/image98.emf"/></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1.xml"/><Relationship Id="rId5" Type="http://schemas.openxmlformats.org/officeDocument/2006/relationships/image" Target="../media/image99.emf"/><Relationship Id="rId4" Type="http://schemas.openxmlformats.org/officeDocument/2006/relationships/oleObject" Target="../embeddings/oleObject67.bin"/></Relationships>
</file>

<file path=ppt/slides/_rels/slide79.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image" Target="../media/image104.e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oleObject" Target="../embeddings/oleObject72.bin"/><Relationship Id="rId2" Type="http://schemas.openxmlformats.org/officeDocument/2006/relationships/notesSlide" Target="../notesSlides/notesSlide57.xml"/><Relationship Id="rId1" Type="http://schemas.openxmlformats.org/officeDocument/2006/relationships/slideLayout" Target="../slideLayouts/slideLayout71.xml"/><Relationship Id="rId6" Type="http://schemas.openxmlformats.org/officeDocument/2006/relationships/image" Target="../media/image101.emf"/><Relationship Id="rId11" Type="http://schemas.openxmlformats.org/officeDocument/2006/relationships/image" Target="../media/image103.emf"/><Relationship Id="rId5" Type="http://schemas.openxmlformats.org/officeDocument/2006/relationships/oleObject" Target="../embeddings/oleObject69.bin"/><Relationship Id="rId10" Type="http://schemas.openxmlformats.org/officeDocument/2006/relationships/oleObject" Target="../embeddings/oleObject71.bin"/><Relationship Id="rId4" Type="http://schemas.openxmlformats.org/officeDocument/2006/relationships/image" Target="../media/image100.emf"/><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image" Target="../media/image3.png"/><Relationship Id="rId1" Type="http://schemas.openxmlformats.org/officeDocument/2006/relationships/slideLayout" Target="../slideLayouts/slideLayout71.xml"/><Relationship Id="rId4" Type="http://schemas.openxmlformats.org/officeDocument/2006/relationships/image" Target="../media/image105.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74.bin"/><Relationship Id="rId7"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73.xml"/><Relationship Id="rId6" Type="http://schemas.openxmlformats.org/officeDocument/2006/relationships/image" Target="../media/image107.emf"/><Relationship Id="rId5" Type="http://schemas.openxmlformats.org/officeDocument/2006/relationships/oleObject" Target="../embeddings/oleObject75.bin"/><Relationship Id="rId4" Type="http://schemas.openxmlformats.org/officeDocument/2006/relationships/image" Target="../media/image106.e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image" Target="../media/image111.emf"/><Relationship Id="rId2" Type="http://schemas.openxmlformats.org/officeDocument/2006/relationships/notesSlide" Target="../notesSlides/notesSlide59.xml"/><Relationship Id="rId1" Type="http://schemas.openxmlformats.org/officeDocument/2006/relationships/slideLayout" Target="../slideLayouts/slideLayout71.xml"/><Relationship Id="rId6" Type="http://schemas.openxmlformats.org/officeDocument/2006/relationships/oleObject" Target="../embeddings/oleObject77.bin"/><Relationship Id="rId5" Type="http://schemas.openxmlformats.org/officeDocument/2006/relationships/image" Target="../media/image110.png"/><Relationship Id="rId4" Type="http://schemas.openxmlformats.org/officeDocument/2006/relationships/image" Target="../media/image10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1.xml"/></Relationships>
</file>

<file path=ppt/slides/_rels/slide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1.xml"/></Relationships>
</file>

<file path=ppt/slides/_rels/slide8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71.xml"/><Relationship Id="rId6" Type="http://schemas.openxmlformats.org/officeDocument/2006/relationships/image" Target="../media/image3.png"/><Relationship Id="rId5" Type="http://schemas.openxmlformats.org/officeDocument/2006/relationships/image" Target="../media/image115.emf"/><Relationship Id="rId4" Type="http://schemas.openxmlformats.org/officeDocument/2006/relationships/image" Target="../media/image114.emf"/></Relationships>
</file>

<file path=ppt/slides/_rels/slide8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3.png"/><Relationship Id="rId1" Type="http://schemas.openxmlformats.org/officeDocument/2006/relationships/slideLayout" Target="../slideLayouts/slideLayout71.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1.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71.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1.xml"/></Relationships>
</file>

<file path=ppt/slides/_rels/slide9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1.xml"/></Relationships>
</file>

<file path=ppt/slides/_rels/slide9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63.xml"/><Relationship Id="rId1" Type="http://schemas.openxmlformats.org/officeDocument/2006/relationships/slideLayout" Target="../slideLayouts/slideLayout71.xml"/></Relationships>
</file>

<file path=ppt/slides/_rels/slide9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1.xml"/></Relationships>
</file>

<file path=ppt/slides/_rels/slide9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1.xml"/></Relationships>
</file>

<file path=ppt/slides/_rels/slide9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Foundations</a:t>
            </a:r>
          </a:p>
        </p:txBody>
      </p:sp>
      <p:sp>
        <p:nvSpPr>
          <p:cNvPr id="8" name="TextBox 7"/>
          <p:cNvSpPr txBox="1"/>
          <p:nvPr/>
        </p:nvSpPr>
        <p:spPr>
          <a:xfrm>
            <a:off x="-414867" y="245533"/>
            <a:ext cx="184666" cy="369332"/>
          </a:xfrm>
          <a:prstGeom prst="rect">
            <a:avLst/>
          </a:prstGeom>
          <a:noFill/>
        </p:spPr>
        <p:txBody>
          <a:bodyPr wrap="none" rtlCol="0">
            <a:spAutoFit/>
          </a:bodyPr>
          <a:lstStyle/>
          <a:p>
            <a:endParaRPr lang="en-US" dirty="0">
              <a:latin typeface="Rotis Sans Serif Std" panose="00000500000000000000"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El paso 2</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10</a:t>
            </a:fld>
            <a:endParaRPr lang="es-ES" dirty="0"/>
          </a:p>
        </p:txBody>
      </p:sp>
      <p:pic>
        <p:nvPicPr>
          <p:cNvPr id="13" name="Imagen 12"/>
          <p:cNvPicPr>
            <a:picLocks noChangeAspect="1"/>
          </p:cNvPicPr>
          <p:nvPr/>
        </p:nvPicPr>
        <p:blipFill>
          <a:blip r:embed="rId2"/>
          <a:stretch>
            <a:fillRect/>
          </a:stretch>
        </p:blipFill>
        <p:spPr>
          <a:xfrm>
            <a:off x="2741930" y="1915160"/>
            <a:ext cx="3048000" cy="762000"/>
          </a:xfrm>
          <a:prstGeom prst="rect">
            <a:avLst/>
          </a:prstGeom>
        </p:spPr>
      </p:pic>
      <p:pic>
        <p:nvPicPr>
          <p:cNvPr id="22" name="Imagen 21"/>
          <p:cNvPicPr>
            <a:picLocks noChangeAspect="1"/>
          </p:cNvPicPr>
          <p:nvPr/>
        </p:nvPicPr>
        <p:blipFill>
          <a:blip r:embed="rId3"/>
          <a:stretch>
            <a:fillRect/>
          </a:stretch>
        </p:blipFill>
        <p:spPr>
          <a:xfrm>
            <a:off x="1828165" y="2954655"/>
            <a:ext cx="5055235" cy="3519805"/>
          </a:xfrm>
          <a:prstGeom prst="rect">
            <a:avLst/>
          </a:prstGeom>
        </p:spPr>
      </p:pic>
      <p:sp>
        <p:nvSpPr>
          <p:cNvPr id="25" name="Marcador de texto 2"/>
          <p:cNvSpPr/>
          <p:nvPr/>
        </p:nvSpPr>
        <p:spPr>
          <a:xfrm>
            <a:off x="396240" y="1343025"/>
            <a:ext cx="8157845" cy="4031615"/>
          </a:xfrm>
          <a:prstGeom prst="rect">
            <a:avLst/>
          </a:prstGeom>
        </p:spPr>
        <p:txBody>
          <a:bodyPr vert="horz" rtlCol="0">
            <a:normAutofit/>
          </a:bodyPr>
          <a:lstStyle/>
          <a:p>
            <a:pPr marL="342900" lvl="0" indent="-342900" algn="l">
              <a:spcBef>
                <a:spcPct val="20000"/>
              </a:spcBef>
              <a:buFontTx/>
              <a:buBlip>
                <a:blip r:embed="rId4"/>
              </a:buBlip>
            </a:pPr>
            <a:r>
              <a:rPr lang="es-ES" sz="2400" dirty="0">
                <a:latin typeface="Tahoma" panose="020B0604030504040204"/>
                <a:cs typeface="Tahoma" panose="020B0604030504040204"/>
                <a:sym typeface="+mn-ea"/>
              </a:rPr>
              <a:t>Una manera más lista: matemáticas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4.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5.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6.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7.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8.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9.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0.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1.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2.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3.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ssfuncf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71662"/>
            <a:ext cx="5334000" cy="3990975"/>
          </a:xfrm>
          <a:prstGeom prst="rect">
            <a:avLst/>
          </a:prstGeom>
        </p:spPr>
      </p:pic>
      <p:sp>
        <p:nvSpPr>
          <p:cNvPr id="2" name="Title 1"/>
          <p:cNvSpPr>
            <a:spLocks noGrp="1"/>
          </p:cNvSpPr>
          <p:nvPr>
            <p:ph type="title"/>
          </p:nvPr>
        </p:nvSpPr>
        <p:spPr>
          <a:xfrm>
            <a:off x="284636" y="75625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Loss Functions for Classification</a:t>
            </a:r>
          </a:p>
        </p:txBody>
      </p:sp>
      <p:sp>
        <p:nvSpPr>
          <p:cNvPr id="6" name="TextBox 5"/>
          <p:cNvSpPr txBox="1"/>
          <p:nvPr/>
        </p:nvSpPr>
        <p:spPr>
          <a:xfrm>
            <a:off x="3632200" y="2647950"/>
            <a:ext cx="1180465" cy="337185"/>
          </a:xfrm>
          <a:prstGeom prst="rect">
            <a:avLst/>
          </a:prstGeom>
          <a:noFill/>
        </p:spPr>
        <p:txBody>
          <a:bodyPr wrap="none" rtlCol="0">
            <a:spAutoFit/>
          </a:bodyPr>
          <a:lstStyle/>
          <a:p>
            <a:r>
              <a:rPr lang="en-US" sz="1600" dirty="0">
                <a:latin typeface="Tahoma" panose="020B0604030504040204" charset="0"/>
                <a:cs typeface="Times"/>
              </a:rPr>
              <a:t>(</a:t>
            </a:r>
            <a:r>
              <a:rPr lang="en-US" sz="1600" dirty="0" err="1">
                <a:latin typeface="Tahoma" panose="020B0604030504040204" charset="0"/>
                <a:cs typeface="Times"/>
              </a:rPr>
              <a:t>AdaBoost</a:t>
            </a:r>
            <a:r>
              <a:rPr lang="en-US" sz="1600" dirty="0">
                <a:latin typeface="Tahoma" panose="020B0604030504040204" charset="0"/>
                <a:cs typeface="Times"/>
              </a:rPr>
              <a:t>)</a:t>
            </a:r>
          </a:p>
        </p:txBody>
      </p:sp>
      <p:cxnSp>
        <p:nvCxnSpPr>
          <p:cNvPr id="9" name="Straight Arrow Connector 8"/>
          <p:cNvCxnSpPr/>
          <p:nvPr/>
        </p:nvCxnSpPr>
        <p:spPr>
          <a:xfrm flipH="1">
            <a:off x="4876799" y="4667251"/>
            <a:ext cx="431801" cy="622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327899" y="4235450"/>
            <a:ext cx="730250" cy="337185"/>
          </a:xfrm>
          <a:prstGeom prst="rect">
            <a:avLst/>
          </a:prstGeom>
          <a:noFill/>
        </p:spPr>
        <p:txBody>
          <a:bodyPr wrap="none" rtlCol="0">
            <a:spAutoFit/>
          </a:bodyPr>
          <a:lstStyle/>
          <a:p>
            <a:r>
              <a:rPr lang="en-US" sz="1600" dirty="0">
                <a:latin typeface="Tahoma" panose="020B0604030504040204" charset="0"/>
                <a:cs typeface="Times"/>
              </a:rPr>
              <a:t>(SVM)</a:t>
            </a:r>
          </a:p>
        </p:txBody>
      </p:sp>
      <p:sp>
        <p:nvSpPr>
          <p:cNvPr id="15" name="TextBox 14"/>
          <p:cNvSpPr txBox="1"/>
          <p:nvPr/>
        </p:nvSpPr>
        <p:spPr>
          <a:xfrm>
            <a:off x="5524500" y="3486152"/>
            <a:ext cx="2043430" cy="337185"/>
          </a:xfrm>
          <a:prstGeom prst="rect">
            <a:avLst/>
          </a:prstGeom>
          <a:solidFill>
            <a:schemeClr val="bg1"/>
          </a:solidFill>
        </p:spPr>
        <p:txBody>
          <a:bodyPr wrap="none" rtlCol="0">
            <a:spAutoFit/>
          </a:bodyPr>
          <a:lstStyle/>
          <a:p>
            <a:r>
              <a:rPr lang="en-US" sz="1600" dirty="0">
                <a:latin typeface="Tahoma" panose="020B0604030504040204" charset="0"/>
                <a:cs typeface="Times"/>
              </a:rPr>
              <a:t>(Logistic Regression)</a:t>
            </a:r>
          </a:p>
        </p:txBody>
      </p:sp>
      <p:graphicFrame>
        <p:nvGraphicFramePr>
          <p:cNvPr id="16" name="Object 15"/>
          <p:cNvGraphicFramePr>
            <a:graphicFrameLocks noChangeAspect="1"/>
          </p:cNvGraphicFramePr>
          <p:nvPr/>
        </p:nvGraphicFramePr>
        <p:xfrm>
          <a:off x="3656410" y="3419475"/>
          <a:ext cx="1940719" cy="507206"/>
        </p:xfrm>
        <a:graphic>
          <a:graphicData uri="http://schemas.openxmlformats.org/presentationml/2006/ole">
            <mc:AlternateContent xmlns:mc="http://schemas.openxmlformats.org/markup-compatibility/2006">
              <mc:Choice xmlns:v="urn:schemas-microsoft-com:vml" Requires="v">
                <p:oleObj name="Equation" r:id="rId4" imgW="877570" imgH="228600" progId="Equation.DSMT4">
                  <p:embed/>
                </p:oleObj>
              </mc:Choice>
              <mc:Fallback>
                <p:oleObj name="Equation" r:id="rId4" imgW="877570" imgH="228600" progId="Equation.DSMT4">
                  <p:embed/>
                  <p:pic>
                    <p:nvPicPr>
                      <p:cNvPr id="0" name="Imagen 186886"/>
                      <p:cNvPicPr>
                        <a:picLocks noChangeAspect="1" noChangeArrowheads="1"/>
                      </p:cNvPicPr>
                      <p:nvPr/>
                    </p:nvPicPr>
                    <p:blipFill>
                      <a:blip r:embed="rId5"/>
                      <a:srcRect/>
                      <a:stretch>
                        <a:fillRect/>
                      </a:stretch>
                    </p:blipFill>
                    <p:spPr bwMode="auto">
                      <a:xfrm>
                        <a:off x="3656410" y="3419475"/>
                        <a:ext cx="1940719" cy="507206"/>
                      </a:xfrm>
                      <a:prstGeom prst="rect">
                        <a:avLst/>
                      </a:prstGeom>
                      <a:noFill/>
                    </p:spPr>
                  </p:pic>
                </p:oleObj>
              </mc:Fallback>
            </mc:AlternateContent>
          </a:graphicData>
        </a:graphic>
      </p:graphicFrame>
      <p:cxnSp>
        <p:nvCxnSpPr>
          <p:cNvPr id="17" name="Straight Arrow Connector 16"/>
          <p:cNvCxnSpPr/>
          <p:nvPr/>
        </p:nvCxnSpPr>
        <p:spPr>
          <a:xfrm>
            <a:off x="4076699" y="3917951"/>
            <a:ext cx="558802" cy="1092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501899" y="2800351"/>
            <a:ext cx="431801" cy="6223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nvGraphicFramePr>
        <p:xfrm>
          <a:off x="2347913" y="2403872"/>
          <a:ext cx="1183481" cy="591740"/>
        </p:xfrm>
        <a:graphic>
          <a:graphicData uri="http://schemas.openxmlformats.org/presentationml/2006/ole">
            <mc:AlternateContent xmlns:mc="http://schemas.openxmlformats.org/markup-compatibility/2006">
              <mc:Choice xmlns:v="urn:schemas-microsoft-com:vml" Requires="v">
                <p:oleObj name="Equation" r:id="rId6" imgW="374650" imgH="191770" progId="Equation.DSMT4">
                  <p:embed/>
                </p:oleObj>
              </mc:Choice>
              <mc:Fallback>
                <p:oleObj name="Equation" r:id="rId6" imgW="374650" imgH="191770" progId="Equation.DSMT4">
                  <p:embed/>
                  <p:pic>
                    <p:nvPicPr>
                      <p:cNvPr id="0" name="Imagen 186887"/>
                      <p:cNvPicPr>
                        <a:picLocks noChangeAspect="1" noChangeArrowheads="1"/>
                      </p:cNvPicPr>
                      <p:nvPr/>
                    </p:nvPicPr>
                    <p:blipFill>
                      <a:blip r:embed="rId7"/>
                      <a:srcRect/>
                      <a:stretch>
                        <a:fillRect/>
                      </a:stretch>
                    </p:blipFill>
                    <p:spPr bwMode="auto">
                      <a:xfrm>
                        <a:off x="2347913" y="2403872"/>
                        <a:ext cx="1183481" cy="591740"/>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6444854" y="5079206"/>
          <a:ext cx="827484" cy="457200"/>
        </p:xfrm>
        <a:graphic>
          <a:graphicData uri="http://schemas.openxmlformats.org/presentationml/2006/ole">
            <mc:AlternateContent xmlns:mc="http://schemas.openxmlformats.org/markup-compatibility/2006">
              <mc:Choice xmlns:v="urn:schemas-microsoft-com:vml" Requires="v">
                <p:oleObj name="Equation" r:id="rId8" imgW="365760" imgH="201295" progId="Equation.DSMT4">
                  <p:embed/>
                </p:oleObj>
              </mc:Choice>
              <mc:Fallback>
                <p:oleObj name="Equation" r:id="rId8" imgW="365760" imgH="201295" progId="Equation.DSMT4">
                  <p:embed/>
                  <p:pic>
                    <p:nvPicPr>
                      <p:cNvPr id="0" name="Imagen 186888"/>
                      <p:cNvPicPr>
                        <a:picLocks noChangeAspect="1" noChangeArrowheads="1"/>
                      </p:cNvPicPr>
                      <p:nvPr/>
                    </p:nvPicPr>
                    <p:blipFill>
                      <a:blip r:embed="rId9"/>
                      <a:srcRect/>
                      <a:stretch>
                        <a:fillRect/>
                      </a:stretch>
                    </p:blipFill>
                    <p:spPr bwMode="auto">
                      <a:xfrm>
                        <a:off x="6444854" y="5079206"/>
                        <a:ext cx="827484" cy="457200"/>
                      </a:xfrm>
                      <a:prstGeom prst="rect">
                        <a:avLst/>
                      </a:prstGeom>
                      <a:noFill/>
                    </p:spPr>
                  </p:pic>
                </p:oleObj>
              </mc:Fallback>
            </mc:AlternateContent>
          </a:graphicData>
        </a:graphic>
      </p:graphicFrame>
      <p:graphicFrame>
        <p:nvGraphicFramePr>
          <p:cNvPr id="21" name="Object 20"/>
          <p:cNvGraphicFramePr>
            <a:graphicFrameLocks noChangeAspect="1"/>
          </p:cNvGraphicFramePr>
          <p:nvPr/>
        </p:nvGraphicFramePr>
        <p:xfrm>
          <a:off x="3402806" y="1650206"/>
          <a:ext cx="1170385" cy="457200"/>
        </p:xfrm>
        <a:graphic>
          <a:graphicData uri="http://schemas.openxmlformats.org/presentationml/2006/ole">
            <mc:AlternateContent xmlns:mc="http://schemas.openxmlformats.org/markup-compatibility/2006">
              <mc:Choice xmlns:v="urn:schemas-microsoft-com:vml" Requires="v">
                <p:oleObj name="Equation" r:id="rId10" imgW="521335" imgH="201295" progId="Equation.DSMT4">
                  <p:embed/>
                </p:oleObj>
              </mc:Choice>
              <mc:Fallback>
                <p:oleObj name="Equation" r:id="rId10" imgW="521335" imgH="201295" progId="Equation.DSMT4">
                  <p:embed/>
                  <p:pic>
                    <p:nvPicPr>
                      <p:cNvPr id="0" name="Imagen 186889"/>
                      <p:cNvPicPr>
                        <a:picLocks noChangeAspect="1" noChangeArrowheads="1"/>
                      </p:cNvPicPr>
                      <p:nvPr/>
                    </p:nvPicPr>
                    <p:blipFill>
                      <a:blip r:embed="rId11"/>
                      <a:srcRect/>
                      <a:stretch>
                        <a:fillRect/>
                      </a:stretch>
                    </p:blipFill>
                    <p:spPr bwMode="auto">
                      <a:xfrm>
                        <a:off x="3402806" y="1650206"/>
                        <a:ext cx="1170385" cy="457200"/>
                      </a:xfrm>
                      <a:prstGeom prst="rect">
                        <a:avLst/>
                      </a:prstGeom>
                      <a:noFill/>
                    </p:spPr>
                  </p:pic>
                </p:oleObj>
              </mc:Fallback>
            </mc:AlternateContent>
          </a:graphicData>
        </a:graphic>
      </p:graphicFrame>
      <p:graphicFrame>
        <p:nvGraphicFramePr>
          <p:cNvPr id="22" name="Object 21"/>
          <p:cNvGraphicFramePr>
            <a:graphicFrameLocks noChangeAspect="1"/>
          </p:cNvGraphicFramePr>
          <p:nvPr/>
        </p:nvGraphicFramePr>
        <p:xfrm>
          <a:off x="818753" y="4645025"/>
          <a:ext cx="1056084" cy="513160"/>
        </p:xfrm>
        <a:graphic>
          <a:graphicData uri="http://schemas.openxmlformats.org/presentationml/2006/ole">
            <mc:AlternateContent xmlns:mc="http://schemas.openxmlformats.org/markup-compatibility/2006">
              <mc:Choice xmlns:v="urn:schemas-microsoft-com:vml" Requires="v">
                <p:oleObj name="Equation" r:id="rId12" imgW="466090" imgH="228600" progId="Equation.DSMT4">
                  <p:embed/>
                </p:oleObj>
              </mc:Choice>
              <mc:Fallback>
                <p:oleObj name="Equation" r:id="rId12" imgW="466090" imgH="228600" progId="Equation.DSMT4">
                  <p:embed/>
                  <p:pic>
                    <p:nvPicPr>
                      <p:cNvPr id="0" name="Imagen 186890"/>
                      <p:cNvPicPr>
                        <a:picLocks noChangeAspect="1" noChangeArrowheads="1"/>
                      </p:cNvPicPr>
                      <p:nvPr/>
                    </p:nvPicPr>
                    <p:blipFill>
                      <a:blip r:embed="rId13"/>
                      <a:srcRect/>
                      <a:stretch>
                        <a:fillRect/>
                      </a:stretch>
                    </p:blipFill>
                    <p:spPr bwMode="auto">
                      <a:xfrm>
                        <a:off x="818753" y="4645025"/>
                        <a:ext cx="1056084" cy="513160"/>
                      </a:xfrm>
                      <a:prstGeom prst="rect">
                        <a:avLst/>
                      </a:prstGeom>
                      <a:noFill/>
                    </p:spPr>
                  </p:pic>
                </p:oleObj>
              </mc:Fallback>
            </mc:AlternateContent>
          </a:graphicData>
        </a:graphic>
      </p:graphicFrame>
      <p:pic>
        <p:nvPicPr>
          <p:cNvPr id="3" name="Picture 2" descr="Screen Shot 2016-03-15 at 1.30.01 P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43475" y="4222750"/>
            <a:ext cx="2076450" cy="457200"/>
          </a:xfrm>
          <a:prstGeom prst="rect">
            <a:avLst/>
          </a:prstGeom>
        </p:spPr>
      </p:pic>
      <p:graphicFrame>
        <p:nvGraphicFramePr>
          <p:cNvPr id="23" name="Object 22"/>
          <p:cNvGraphicFramePr>
            <a:graphicFrameLocks noChangeAspect="1"/>
          </p:cNvGraphicFramePr>
          <p:nvPr/>
        </p:nvGraphicFramePr>
        <p:xfrm>
          <a:off x="4767263" y="4246960"/>
          <a:ext cx="2334816" cy="451247"/>
        </p:xfrm>
        <a:graphic>
          <a:graphicData uri="http://schemas.openxmlformats.org/presentationml/2006/ole">
            <mc:AlternateContent xmlns:mc="http://schemas.openxmlformats.org/markup-compatibility/2006">
              <mc:Choice xmlns:v="urn:schemas-microsoft-com:vml" Requires="v">
                <p:oleObj name="Equation" r:id="rId15" imgW="1051560" imgH="201295" progId="Equation.DSMT4">
                  <p:embed/>
                </p:oleObj>
              </mc:Choice>
              <mc:Fallback>
                <p:oleObj name="Equation" r:id="rId15" imgW="1051560" imgH="201295" progId="Equation.DSMT4">
                  <p:embed/>
                  <p:pic>
                    <p:nvPicPr>
                      <p:cNvPr id="0" name="Imagen 186891"/>
                      <p:cNvPicPr>
                        <a:picLocks noChangeAspect="1" noChangeArrowheads="1"/>
                      </p:cNvPicPr>
                      <p:nvPr/>
                    </p:nvPicPr>
                    <p:blipFill>
                      <a:blip r:embed="rId16"/>
                      <a:srcRect/>
                      <a:stretch>
                        <a:fillRect/>
                      </a:stretch>
                    </p:blipFill>
                    <p:spPr bwMode="auto">
                      <a:xfrm>
                        <a:off x="4767263" y="4246960"/>
                        <a:ext cx="2334816" cy="451247"/>
                      </a:xfrm>
                      <a:prstGeom prst="rect">
                        <a:avLst/>
                      </a:prstGeom>
                      <a:noFill/>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4.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5.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6.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5.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Objetivo del K-Means</a:t>
            </a:r>
          </a:p>
        </p:txBody>
      </p:sp>
      <p:graphicFrame>
        <p:nvGraphicFramePr>
          <p:cNvPr id="4" name="Content Placeholder 3"/>
          <p:cNvGraphicFramePr>
            <a:graphicFrameLocks noGrp="1" noChangeAspect="1"/>
          </p:cNvGraphicFramePr>
          <p:nvPr>
            <p:ph sz="quarter" idx="10"/>
          </p:nvPr>
        </p:nvGraphicFramePr>
        <p:xfrm>
          <a:off x="2191146" y="3516710"/>
          <a:ext cx="4464109" cy="731441"/>
        </p:xfrm>
        <a:graphic>
          <a:graphicData uri="http://schemas.openxmlformats.org/presentationml/2006/ole">
            <mc:AlternateContent xmlns:mc="http://schemas.openxmlformats.org/markup-compatibility/2006">
              <mc:Choice xmlns:v="urn:schemas-microsoft-com:vml" Requires="v">
                <p:oleObj name="Equation" r:id="rId3" imgW="2167255" imgH="356870" progId="Equation.DSMT4">
                  <p:embed/>
                </p:oleObj>
              </mc:Choice>
              <mc:Fallback>
                <p:oleObj name="Equation" r:id="rId3" imgW="2167255" imgH="356870" progId="Equation.DSMT4">
                  <p:embed/>
                  <p:pic>
                    <p:nvPicPr>
                      <p:cNvPr id="0" name="Imagen 2132"/>
                      <p:cNvPicPr/>
                      <p:nvPr/>
                    </p:nvPicPr>
                    <p:blipFill>
                      <a:blip r:embed="rId4"/>
                      <a:stretch>
                        <a:fillRect/>
                      </a:stretch>
                    </p:blipFill>
                    <p:spPr>
                      <a:xfrm>
                        <a:off x="2191146" y="3516710"/>
                        <a:ext cx="4464109" cy="731441"/>
                      </a:xfrm>
                      <a:prstGeom prst="rect">
                        <a:avLst/>
                      </a:prstGeom>
                    </p:spPr>
                  </p:pic>
                </p:oleObj>
              </mc:Fallback>
            </mc:AlternateContent>
          </a:graphicData>
        </a:graphic>
      </p:graphicFrame>
      <p:sp>
        <p:nvSpPr>
          <p:cNvPr id="5" name="TextBox 4"/>
          <p:cNvSpPr txBox="1"/>
          <p:nvPr/>
        </p:nvSpPr>
        <p:spPr>
          <a:xfrm>
            <a:off x="622300" y="2216150"/>
            <a:ext cx="6256020" cy="1198880"/>
          </a:xfrm>
          <a:prstGeom prst="rect">
            <a:avLst/>
          </a:prstGeom>
          <a:noFill/>
        </p:spPr>
        <p:txBody>
          <a:bodyPr wrap="none" rtlCol="0">
            <a:spAutoFit/>
          </a:bodyPr>
          <a:lstStyle/>
          <a:p>
            <a:r>
              <a:rPr lang="en-US" sz="2400" dirty="0">
                <a:latin typeface="Tahoma" panose="020B0604030504040204" charset="0"/>
                <a:cs typeface="Times"/>
              </a:rPr>
              <a:t>Input: Data set x</a:t>
            </a:r>
            <a:r>
              <a:rPr lang="en-US" sz="2400" baseline="-25000" dirty="0">
                <a:latin typeface="Tahoma" panose="020B0604030504040204" charset="0"/>
                <a:cs typeface="Times"/>
              </a:rPr>
              <a:t>1</a:t>
            </a:r>
            <a:r>
              <a:rPr lang="en-US" sz="2400" dirty="0">
                <a:latin typeface="Tahoma" panose="020B0604030504040204" charset="0"/>
                <a:cs typeface="Times"/>
              </a:rPr>
              <a:t>,</a:t>
            </a:r>
            <a:r>
              <a:rPr lang="is-IS" sz="2400" dirty="0">
                <a:latin typeface="Tahoma" panose="020B0604030504040204" charset="0"/>
                <a:cs typeface="Times"/>
              </a:rPr>
              <a:t>…,x</a:t>
            </a:r>
            <a:r>
              <a:rPr lang="is-IS" sz="2400" baseline="-25000" dirty="0">
                <a:latin typeface="Tahoma" panose="020B0604030504040204" charset="0"/>
                <a:cs typeface="Times"/>
              </a:rPr>
              <a:t>n</a:t>
            </a:r>
            <a:r>
              <a:rPr lang="is-IS" sz="2400" dirty="0">
                <a:latin typeface="Tahoma" panose="020B0604030504040204" charset="0"/>
                <a:cs typeface="Times"/>
              </a:rPr>
              <a:t>, number of clusters K</a:t>
            </a:r>
          </a:p>
          <a:p>
            <a:r>
              <a:rPr lang="is-IS" sz="2400" dirty="0">
                <a:latin typeface="Tahoma" panose="020B0604030504040204" charset="0"/>
                <a:cs typeface="Times"/>
              </a:rPr>
              <a:t>Output: Cluster centers c</a:t>
            </a:r>
            <a:r>
              <a:rPr lang="is-IS" sz="2400" baseline="-25000" dirty="0">
                <a:latin typeface="Tahoma" panose="020B0604030504040204" charset="0"/>
                <a:cs typeface="Times"/>
              </a:rPr>
              <a:t>1</a:t>
            </a:r>
            <a:r>
              <a:rPr lang="is-IS" sz="2400" dirty="0">
                <a:latin typeface="Tahoma" panose="020B0604030504040204" charset="0"/>
                <a:cs typeface="Times"/>
              </a:rPr>
              <a:t>,..,c</a:t>
            </a:r>
            <a:r>
              <a:rPr lang="is-IS" sz="2400" baseline="-25000" dirty="0">
                <a:latin typeface="Tahoma" panose="020B0604030504040204" charset="0"/>
                <a:cs typeface="Times"/>
              </a:rPr>
              <a:t>K</a:t>
            </a:r>
            <a:endParaRPr lang="en-US" sz="2400" dirty="0">
              <a:latin typeface="Tahoma" panose="020B0604030504040204" charset="0"/>
              <a:cs typeface="Times"/>
            </a:endParaRPr>
          </a:p>
          <a:p>
            <a:r>
              <a:rPr lang="en-US" sz="2400" dirty="0">
                <a:latin typeface="Tahoma" panose="020B0604030504040204" charset="0"/>
                <a:cs typeface="Times"/>
              </a:rPr>
              <a:t>Goal: Minimize</a:t>
            </a:r>
            <a:endParaRPr lang="is-IS" sz="2400" dirty="0">
              <a:latin typeface="Tahoma" panose="020B0604030504040204" charset="0"/>
              <a:cs typeface="Time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45776" y="1087079"/>
            <a:ext cx="6954440" cy="3967791"/>
          </a:xfrm>
        </p:spPr>
        <p:txBody>
          <a:bodyPr vert="horz" rtlCol="0">
            <a:normAutofit/>
          </a:bodyPr>
          <a:lstStyle/>
          <a:p>
            <a:pPr lvl="0" algn="l">
              <a:spcBef>
                <a:spcPct val="20000"/>
              </a:spcBef>
              <a:buFontTx/>
              <a:buBlip>
                <a:blip r:embed="rId2"/>
              </a:buBlip>
            </a:pPr>
            <a:r>
              <a:rPr lang="es-ES" sz="2400" dirty="0">
                <a:latin typeface="Tahoma" panose="020B0604030504040204"/>
                <a:cs typeface="Tahoma" panose="020B0604030504040204"/>
                <a:sym typeface="+mn-ea"/>
              </a:rPr>
              <a:t>The Netflix contest: Build a better recommender system from Netflix data</a:t>
            </a:r>
          </a:p>
        </p:txBody>
      </p:sp>
      <p:graphicFrame>
        <p:nvGraphicFramePr>
          <p:cNvPr id="4" name="Object 3"/>
          <p:cNvGraphicFramePr>
            <a:graphicFrameLocks noChangeAspect="1"/>
          </p:cNvGraphicFramePr>
          <p:nvPr/>
        </p:nvGraphicFramePr>
        <p:xfrm>
          <a:off x="3852452" y="2830120"/>
          <a:ext cx="3299222" cy="2566988"/>
        </p:xfrm>
        <a:graphic>
          <a:graphicData uri="http://schemas.openxmlformats.org/presentationml/2006/ole">
            <mc:AlternateContent xmlns:mc="http://schemas.openxmlformats.org/markup-compatibility/2006">
              <mc:Choice xmlns:v="urn:schemas-microsoft-com:vml" Requires="v">
                <p:oleObj name="Equation" r:id="rId3" imgW="1143000" imgH="887095" progId="Equation.DSMT4">
                  <p:embed/>
                </p:oleObj>
              </mc:Choice>
              <mc:Fallback>
                <p:oleObj name="Equation" r:id="rId3" imgW="1143000" imgH="887095"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452" y="2830120"/>
                        <a:ext cx="3299222" cy="2566988"/>
                      </a:xfrm>
                      <a:prstGeom prst="rect">
                        <a:avLst/>
                      </a:prstGeom>
                      <a:noFill/>
                    </p:spPr>
                  </p:pic>
                </p:oleObj>
              </mc:Fallback>
            </mc:AlternateContent>
          </a:graphicData>
        </a:graphic>
      </p:graphicFrame>
      <p:sp>
        <p:nvSpPr>
          <p:cNvPr id="5" name="TextBox 4"/>
          <p:cNvSpPr txBox="1"/>
          <p:nvPr/>
        </p:nvSpPr>
        <p:spPr>
          <a:xfrm>
            <a:off x="2047862" y="3082928"/>
            <a:ext cx="2053590" cy="2078990"/>
          </a:xfrm>
          <a:prstGeom prst="rect">
            <a:avLst/>
          </a:prstGeom>
          <a:noFill/>
        </p:spPr>
        <p:txBody>
          <a:bodyPr wrap="none" rtlCol="0">
            <a:spAutoFit/>
          </a:bodyPr>
          <a:lstStyle/>
          <a:p>
            <a:r>
              <a:rPr lang="en-US" sz="3225"/>
              <a:t>Carmen</a:t>
            </a:r>
          </a:p>
          <a:p>
            <a:r>
              <a:rPr lang="en-US" sz="3225"/>
              <a:t>Joseph</a:t>
            </a:r>
          </a:p>
          <a:p>
            <a:r>
              <a:rPr lang="en-US" sz="3225"/>
              <a:t>Leonore</a:t>
            </a:r>
          </a:p>
          <a:p>
            <a:r>
              <a:rPr lang="en-US" sz="3225"/>
              <a:t>Esmerelda</a:t>
            </a:r>
          </a:p>
        </p:txBody>
      </p:sp>
      <p:sp>
        <p:nvSpPr>
          <p:cNvPr id="10" name="Content Placeholder 2"/>
          <p:cNvSpPr/>
          <p:nvPr/>
        </p:nvSpPr>
        <p:spPr>
          <a:xfrm>
            <a:off x="335359" y="5467121"/>
            <a:ext cx="8262540" cy="686030"/>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Use the crowd’s votes to complete the missing entries</a:t>
            </a:r>
          </a:p>
        </p:txBody>
      </p:sp>
      <p:sp>
        <p:nvSpPr>
          <p:cNvPr id="11" name="TextBox 10"/>
          <p:cNvSpPr txBox="1"/>
          <p:nvPr/>
        </p:nvSpPr>
        <p:spPr>
          <a:xfrm rot="17967503">
            <a:off x="4136648" y="2389575"/>
            <a:ext cx="1187678" cy="368300"/>
          </a:xfrm>
          <a:prstGeom prst="rect">
            <a:avLst/>
          </a:prstGeom>
          <a:noFill/>
        </p:spPr>
        <p:txBody>
          <a:bodyPr wrap="square" rtlCol="0">
            <a:spAutoFit/>
          </a:bodyPr>
          <a:lstStyle/>
          <a:p>
            <a:r>
              <a:rPr lang="en-US" dirty="0"/>
              <a:t>Alien</a:t>
            </a:r>
          </a:p>
        </p:txBody>
      </p:sp>
      <p:sp>
        <p:nvSpPr>
          <p:cNvPr id="12" name="TextBox 11"/>
          <p:cNvSpPr txBox="1"/>
          <p:nvPr/>
        </p:nvSpPr>
        <p:spPr>
          <a:xfrm rot="17967503">
            <a:off x="4809749" y="2351477"/>
            <a:ext cx="1187678" cy="368300"/>
          </a:xfrm>
          <a:prstGeom prst="rect">
            <a:avLst/>
          </a:prstGeom>
          <a:noFill/>
        </p:spPr>
        <p:txBody>
          <a:bodyPr wrap="square" rtlCol="0">
            <a:spAutoFit/>
          </a:bodyPr>
          <a:lstStyle/>
          <a:p>
            <a:r>
              <a:rPr lang="en-US" dirty="0"/>
              <a:t>Bug’s Life</a:t>
            </a:r>
          </a:p>
        </p:txBody>
      </p:sp>
      <p:sp>
        <p:nvSpPr>
          <p:cNvPr id="13" name="TextBox 12"/>
          <p:cNvSpPr txBox="1"/>
          <p:nvPr/>
        </p:nvSpPr>
        <p:spPr>
          <a:xfrm rot="17967503">
            <a:off x="5457452" y="2338781"/>
            <a:ext cx="1187678" cy="368300"/>
          </a:xfrm>
          <a:prstGeom prst="rect">
            <a:avLst/>
          </a:prstGeom>
          <a:noFill/>
        </p:spPr>
        <p:txBody>
          <a:bodyPr wrap="square" rtlCol="0">
            <a:spAutoFit/>
          </a:bodyPr>
          <a:lstStyle/>
          <a:p>
            <a:r>
              <a:rPr lang="en-US" dirty="0"/>
              <a:t>Cars</a:t>
            </a:r>
          </a:p>
        </p:txBody>
      </p:sp>
      <p:sp>
        <p:nvSpPr>
          <p:cNvPr id="14" name="TextBox 13"/>
          <p:cNvSpPr txBox="1"/>
          <p:nvPr/>
        </p:nvSpPr>
        <p:spPr>
          <a:xfrm rot="17967503">
            <a:off x="5970433" y="2298381"/>
            <a:ext cx="1367987" cy="645160"/>
          </a:xfrm>
          <a:prstGeom prst="rect">
            <a:avLst/>
          </a:prstGeom>
          <a:noFill/>
        </p:spPr>
        <p:txBody>
          <a:bodyPr wrap="square" rtlCol="0">
            <a:spAutoFit/>
          </a:bodyPr>
          <a:lstStyle/>
          <a:p>
            <a:r>
              <a:rPr lang="en-US" dirty="0"/>
              <a:t>Dark Knight</a:t>
            </a:r>
          </a:p>
        </p:txBody>
      </p:sp>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Recomendadores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208360" y="1215389"/>
            <a:ext cx="6446441" cy="3459560"/>
          </a:xfrm>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Opción 1: </a:t>
            </a:r>
            <a:r>
              <a:rPr lang="es-ES" sz="2400" b="1" dirty="0">
                <a:latin typeface="Tahoma" panose="020B0604030504040204"/>
                <a:cs typeface="Tahoma" panose="020B0604030504040204"/>
                <a:sym typeface="+mn-ea"/>
              </a:rPr>
              <a:t>User-Based Collaborative Filtering</a:t>
            </a: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Llenar el puntuación de Carmen’s para Alien usando puntaciones de usuarios similares</a:t>
            </a:r>
          </a:p>
        </p:txBody>
      </p:sp>
      <p:graphicFrame>
        <p:nvGraphicFramePr>
          <p:cNvPr id="10" name="Object 9"/>
          <p:cNvGraphicFramePr>
            <a:graphicFrameLocks noChangeAspect="1"/>
          </p:cNvGraphicFramePr>
          <p:nvPr/>
        </p:nvGraphicFramePr>
        <p:xfrm>
          <a:off x="5774531" y="3815477"/>
          <a:ext cx="3049191" cy="2303859"/>
        </p:xfrm>
        <a:graphic>
          <a:graphicData uri="http://schemas.openxmlformats.org/presentationml/2006/ole">
            <mc:AlternateContent xmlns:mc="http://schemas.openxmlformats.org/markup-compatibility/2006">
              <mc:Choice xmlns:v="urn:schemas-microsoft-com:vml" Requires="v">
                <p:oleObj name="Equation" r:id="rId4" imgW="1124585" imgH="887095" progId="Equation.DSMT4">
                  <p:embed/>
                </p:oleObj>
              </mc:Choice>
              <mc:Fallback>
                <p:oleObj name="Equation" r:id="rId4" imgW="1124585" imgH="887095" progId="Equation.DSMT4">
                  <p:embed/>
                  <p:pic>
                    <p:nvPicPr>
                      <p:cNvPr id="0" name="Object 9"/>
                      <p:cNvPicPr>
                        <a:picLocks noChangeAspect="1" noChangeArrowheads="1"/>
                      </p:cNvPicPr>
                      <p:nvPr/>
                    </p:nvPicPr>
                    <p:blipFill>
                      <a:blip r:embed="rId5"/>
                      <a:srcRect/>
                      <a:stretch>
                        <a:fillRect/>
                      </a:stretch>
                    </p:blipFill>
                    <p:spPr bwMode="auto">
                      <a:xfrm>
                        <a:off x="5774531" y="3815477"/>
                        <a:ext cx="3049191" cy="2303859"/>
                      </a:xfrm>
                      <a:prstGeom prst="rect">
                        <a:avLst/>
                      </a:prstGeom>
                      <a:noFill/>
                    </p:spPr>
                  </p:pic>
                </p:oleObj>
              </mc:Fallback>
            </mc:AlternateContent>
          </a:graphicData>
        </a:graphic>
      </p:graphicFrame>
      <p:sp>
        <p:nvSpPr>
          <p:cNvPr id="11" name="TextBox 10"/>
          <p:cNvSpPr txBox="1"/>
          <p:nvPr/>
        </p:nvSpPr>
        <p:spPr>
          <a:xfrm>
            <a:off x="3952847" y="3888497"/>
            <a:ext cx="2117738" cy="1814830"/>
          </a:xfrm>
          <a:prstGeom prst="rect">
            <a:avLst/>
          </a:prstGeom>
          <a:noFill/>
        </p:spPr>
        <p:txBody>
          <a:bodyPr wrap="square" rtlCol="0">
            <a:spAutoFit/>
          </a:bodyPr>
          <a:lstStyle/>
          <a:p>
            <a:r>
              <a:rPr lang="en-US" sz="2800"/>
              <a:t>Carmen</a:t>
            </a:r>
          </a:p>
          <a:p>
            <a:r>
              <a:rPr lang="en-US" sz="2800"/>
              <a:t>Joseph</a:t>
            </a:r>
          </a:p>
          <a:p>
            <a:r>
              <a:rPr lang="en-US" sz="2800"/>
              <a:t>Leonore</a:t>
            </a:r>
          </a:p>
          <a:p>
            <a:r>
              <a:rPr lang="en-US" sz="2800"/>
              <a:t>Esmerelda</a:t>
            </a:r>
          </a:p>
        </p:txBody>
      </p:sp>
      <p:sp>
        <p:nvSpPr>
          <p:cNvPr id="12" name="TextBox 11"/>
          <p:cNvSpPr txBox="1"/>
          <p:nvPr/>
        </p:nvSpPr>
        <p:spPr>
          <a:xfrm rot="17967503">
            <a:off x="5940048" y="3213805"/>
            <a:ext cx="1187678" cy="368300"/>
          </a:xfrm>
          <a:prstGeom prst="rect">
            <a:avLst/>
          </a:prstGeom>
          <a:noFill/>
        </p:spPr>
        <p:txBody>
          <a:bodyPr wrap="square" rtlCol="0">
            <a:spAutoFit/>
          </a:bodyPr>
          <a:lstStyle/>
          <a:p>
            <a:r>
              <a:rPr lang="en-US" dirty="0"/>
              <a:t>Alien</a:t>
            </a:r>
          </a:p>
        </p:txBody>
      </p:sp>
      <p:sp>
        <p:nvSpPr>
          <p:cNvPr id="9" name="TextBox 8"/>
          <p:cNvSpPr txBox="1"/>
          <p:nvPr/>
        </p:nvSpPr>
        <p:spPr>
          <a:xfrm rot="17967503">
            <a:off x="6613149" y="3175707"/>
            <a:ext cx="1187678" cy="368300"/>
          </a:xfrm>
          <a:prstGeom prst="rect">
            <a:avLst/>
          </a:prstGeom>
          <a:noFill/>
        </p:spPr>
        <p:txBody>
          <a:bodyPr wrap="square" rtlCol="0">
            <a:spAutoFit/>
          </a:bodyPr>
          <a:lstStyle/>
          <a:p>
            <a:r>
              <a:rPr lang="en-US" dirty="0"/>
              <a:t>Bug’s Life</a:t>
            </a:r>
          </a:p>
        </p:txBody>
      </p:sp>
      <p:sp>
        <p:nvSpPr>
          <p:cNvPr id="13" name="TextBox 12"/>
          <p:cNvSpPr txBox="1"/>
          <p:nvPr/>
        </p:nvSpPr>
        <p:spPr>
          <a:xfrm rot="17967503">
            <a:off x="7260851" y="3163010"/>
            <a:ext cx="1187678" cy="368300"/>
          </a:xfrm>
          <a:prstGeom prst="rect">
            <a:avLst/>
          </a:prstGeom>
          <a:noFill/>
        </p:spPr>
        <p:txBody>
          <a:bodyPr wrap="square" rtlCol="0">
            <a:spAutoFit/>
          </a:bodyPr>
          <a:lstStyle/>
          <a:p>
            <a:r>
              <a:rPr lang="en-US" dirty="0"/>
              <a:t>Cars</a:t>
            </a:r>
          </a:p>
        </p:txBody>
      </p:sp>
      <p:sp>
        <p:nvSpPr>
          <p:cNvPr id="14" name="TextBox 13"/>
          <p:cNvSpPr txBox="1"/>
          <p:nvPr/>
        </p:nvSpPr>
        <p:spPr>
          <a:xfrm rot="17967503">
            <a:off x="7773832" y="3122611"/>
            <a:ext cx="1367987" cy="645160"/>
          </a:xfrm>
          <a:prstGeom prst="rect">
            <a:avLst/>
          </a:prstGeom>
          <a:noFill/>
        </p:spPr>
        <p:txBody>
          <a:bodyPr wrap="square" rtlCol="0">
            <a:spAutoFit/>
          </a:bodyPr>
          <a:lstStyle/>
          <a:p>
            <a:r>
              <a:rPr lang="en-US" dirty="0"/>
              <a:t>Dark Knight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User-Based Collaborative Filtering &amp; Correlation</a:t>
            </a:r>
          </a:p>
        </p:txBody>
      </p:sp>
      <p:sp>
        <p:nvSpPr>
          <p:cNvPr id="3" name="Content Placeholder 2"/>
          <p:cNvSpPr>
            <a:spLocks noGrp="1"/>
          </p:cNvSpPr>
          <p:nvPr>
            <p:ph sz="quarter" idx="10"/>
          </p:nvPr>
        </p:nvSpPr>
        <p:spPr>
          <a:xfrm>
            <a:off x="284560" y="3448050"/>
            <a:ext cx="8643938" cy="628650"/>
          </a:xfrm>
        </p:spPr>
        <p:txBody>
          <a:bodyPr/>
          <a:lstStyle/>
          <a:p>
            <a:pPr marL="0" indent="0">
              <a:buNone/>
            </a:pPr>
            <a:r>
              <a:rPr lang="en-US" dirty="0"/>
              <a:t>where </a:t>
            </a:r>
            <a:r>
              <a:rPr lang="en-US" dirty="0" err="1"/>
              <a:t>sim</a:t>
            </a:r>
            <a:r>
              <a:rPr lang="en-US" dirty="0"/>
              <a:t> is:</a:t>
            </a:r>
          </a:p>
        </p:txBody>
      </p:sp>
      <p:graphicFrame>
        <p:nvGraphicFramePr>
          <p:cNvPr id="4" name="Object 3"/>
          <p:cNvGraphicFramePr>
            <a:graphicFrameLocks noChangeAspect="1"/>
          </p:cNvGraphicFramePr>
          <p:nvPr/>
        </p:nvGraphicFramePr>
        <p:xfrm>
          <a:off x="344091" y="1952625"/>
          <a:ext cx="8436769" cy="1398985"/>
        </p:xfrm>
        <a:graphic>
          <a:graphicData uri="http://schemas.openxmlformats.org/presentationml/2006/ole">
            <mc:AlternateContent xmlns:mc="http://schemas.openxmlformats.org/markup-compatibility/2006">
              <mc:Choice xmlns:v="urn:schemas-microsoft-com:vml" Requires="v">
                <p:oleObj name="Equation" r:id="rId3" imgW="3895090" imgH="667385" progId="Equation.DSMT4">
                  <p:embed/>
                </p:oleObj>
              </mc:Choice>
              <mc:Fallback>
                <p:oleObj name="Equation" r:id="rId3" imgW="3895090" imgH="667385" progId="Equation.DSMT4">
                  <p:embed/>
                  <p:pic>
                    <p:nvPicPr>
                      <p:cNvPr id="0" name="Object 3"/>
                      <p:cNvPicPr>
                        <a:picLocks noChangeAspect="1" noChangeArrowheads="1"/>
                      </p:cNvPicPr>
                      <p:nvPr/>
                    </p:nvPicPr>
                    <p:blipFill>
                      <a:blip r:embed="rId4"/>
                      <a:srcRect/>
                      <a:stretch>
                        <a:fillRect/>
                      </a:stretch>
                    </p:blipFill>
                    <p:spPr bwMode="auto">
                      <a:xfrm>
                        <a:off x="344091" y="1952625"/>
                        <a:ext cx="8436769" cy="1398985"/>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240506" y="4090988"/>
          <a:ext cx="8657035" cy="1557338"/>
        </p:xfrm>
        <a:graphic>
          <a:graphicData uri="http://schemas.openxmlformats.org/presentationml/2006/ole">
            <mc:AlternateContent xmlns:mc="http://schemas.openxmlformats.org/markup-compatibility/2006">
              <mc:Choice xmlns:v="urn:schemas-microsoft-com:vml" Requires="v">
                <p:oleObj name="Equation" r:id="rId5" imgW="3996055" imgH="749935" progId="Equation.DSMT4">
                  <p:embed/>
                </p:oleObj>
              </mc:Choice>
              <mc:Fallback>
                <p:oleObj name="Equation" r:id="rId5" imgW="3996055" imgH="749935" progId="Equation.DSMT4">
                  <p:embed/>
                  <p:pic>
                    <p:nvPicPr>
                      <p:cNvPr id="0" name="Object 4"/>
                      <p:cNvPicPr>
                        <a:picLocks noChangeAspect="1" noChangeArrowheads="1"/>
                      </p:cNvPicPr>
                      <p:nvPr/>
                    </p:nvPicPr>
                    <p:blipFill>
                      <a:blip r:embed="rId6"/>
                      <a:srcRect/>
                      <a:stretch>
                        <a:fillRect/>
                      </a:stretch>
                    </p:blipFill>
                    <p:spPr bwMode="auto">
                      <a:xfrm>
                        <a:off x="240506" y="4090988"/>
                        <a:ext cx="8657035" cy="1557338"/>
                      </a:xfrm>
                      <a:prstGeom prst="rect">
                        <a:avLst/>
                      </a:prstGeom>
                      <a:noFill/>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User-Based Collaborative Filtering &amp; Correlation</a:t>
            </a:r>
          </a:p>
        </p:txBody>
      </p:sp>
      <p:sp>
        <p:nvSpPr>
          <p:cNvPr id="6" name="Content Placeholder 5"/>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Beneficios: Fácil</a:t>
            </a:r>
          </a:p>
          <a:p>
            <a:pPr lvl="0" algn="l">
              <a:spcBef>
                <a:spcPct val="20000"/>
              </a:spcBef>
              <a:buFontTx/>
              <a:buBlip>
                <a:blip r:embed="rId3"/>
              </a:buBlip>
            </a:pPr>
            <a:r>
              <a:rPr lang="es-ES" sz="2400" dirty="0">
                <a:latin typeface="Tahoma" panose="020B0604030504040204"/>
                <a:cs typeface="Tahoma" panose="020B0604030504040204"/>
                <a:sym typeface="+mn-ea"/>
              </a:rPr>
              <a:t>Desventajas: Si hay muchos usuarios y películas, y no muchos usuarios han valorado de cada película, las similaridades no serán precisas, los estimadors serán pobres.</a:t>
            </a:r>
          </a:p>
          <a:p>
            <a:pPr lvl="0" algn="l">
              <a:spcBef>
                <a:spcPct val="20000"/>
              </a:spcBef>
              <a:buFontTx/>
              <a:buBlip>
                <a:blip r:embed="rId3"/>
              </a:buBlip>
            </a:pPr>
            <a:r>
              <a:rPr lang="es-ES" sz="2400" dirty="0">
                <a:latin typeface="Tahoma" panose="020B0604030504040204"/>
                <a:cs typeface="Tahoma" panose="020B0604030504040204"/>
                <a:sym typeface="+mn-ea"/>
              </a:rPr>
              <a:t>No toma en cuenta cuán similares son los items.</a:t>
            </a:r>
          </a:p>
          <a:p>
            <a:pPr lvl="0" algn="l">
              <a:spcBef>
                <a:spcPct val="20000"/>
              </a:spcBef>
              <a:buFontTx/>
              <a:buBlip>
                <a:blip r:embed="rId3"/>
              </a:buBlip>
            </a:pPr>
            <a:endParaRPr lang="es-ES" sz="2400" dirty="0">
              <a:latin typeface="Tahoma" panose="020B0604030504040204"/>
              <a:cs typeface="Tahoma" panose="020B0604030504040204"/>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58213" y="3561525"/>
            <a:ext cx="443135" cy="19974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a:p>
        </p:txBody>
      </p:sp>
      <p:sp>
        <p:nvSpPr>
          <p:cNvPr id="12" name="Rectangle 11"/>
          <p:cNvSpPr/>
          <p:nvPr/>
        </p:nvSpPr>
        <p:spPr>
          <a:xfrm>
            <a:off x="7981652" y="3550096"/>
            <a:ext cx="493075" cy="20524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11" name="TextBox 10"/>
          <p:cNvSpPr txBox="1"/>
          <p:nvPr/>
        </p:nvSpPr>
        <p:spPr>
          <a:xfrm>
            <a:off x="3952847" y="3457967"/>
            <a:ext cx="2117738" cy="2078990"/>
          </a:xfrm>
          <a:prstGeom prst="rect">
            <a:avLst/>
          </a:prstGeom>
          <a:noFill/>
        </p:spPr>
        <p:txBody>
          <a:bodyPr wrap="square" rtlCol="0">
            <a:spAutoFit/>
          </a:bodyPr>
          <a:lstStyle/>
          <a:p>
            <a:r>
              <a:rPr lang="en-US" sz="3225"/>
              <a:t>Carmen</a:t>
            </a:r>
          </a:p>
          <a:p>
            <a:r>
              <a:rPr lang="en-US" sz="3225"/>
              <a:t>Joseph</a:t>
            </a:r>
          </a:p>
          <a:p>
            <a:r>
              <a:rPr lang="en-US" sz="3225"/>
              <a:t>Leonore</a:t>
            </a:r>
          </a:p>
          <a:p>
            <a:r>
              <a:rPr lang="en-US" sz="3225"/>
              <a:t>Esmerelda</a:t>
            </a:r>
          </a:p>
        </p:txBody>
      </p:sp>
      <p:sp>
        <p:nvSpPr>
          <p:cNvPr id="13" name="Content Placeholder 7"/>
          <p:cNvSpPr/>
          <p:nvPr/>
        </p:nvSpPr>
        <p:spPr>
          <a:xfrm>
            <a:off x="208360" y="1143634"/>
            <a:ext cx="6446441" cy="3459560"/>
          </a:xfrm>
          <a:prstGeom prst="rect">
            <a:avLst/>
          </a:prstGeom>
        </p:spPr>
        <p:txBody>
          <a:bodyPr vert="horz" rtlCol="0">
            <a:normAutofit/>
          </a:bodyPr>
          <a:lstStyle/>
          <a:p>
            <a:pPr marL="342900" lvl="0" indent="-342900" algn="l">
              <a:spcBef>
                <a:spcPct val="20000"/>
              </a:spcBef>
              <a:buFontTx/>
              <a:buBlip>
                <a:blip r:embed="rId3"/>
              </a:buBlip>
            </a:pPr>
            <a:r>
              <a:rPr lang="es-ES" sz="2400" dirty="0">
                <a:latin typeface="Tahoma" panose="020B0604030504040204"/>
                <a:cs typeface="Tahoma" panose="020B0604030504040204"/>
                <a:sym typeface="+mn-ea"/>
              </a:rPr>
              <a:t>Opción 2: </a:t>
            </a:r>
            <a:r>
              <a:rPr lang="es-ES" sz="2400" b="1" dirty="0">
                <a:latin typeface="Tahoma" panose="020B0604030504040204"/>
                <a:cs typeface="Tahoma" panose="020B0604030504040204"/>
                <a:sym typeface="+mn-ea"/>
              </a:rPr>
              <a:t>Item-Based Collaborative Filtering</a:t>
            </a:r>
            <a:r>
              <a:rPr lang="es-ES" sz="2400" dirty="0">
                <a:latin typeface="Tahoma" panose="020B0604030504040204"/>
                <a:cs typeface="Tahoma" panose="020B0604030504040204"/>
                <a:sym typeface="+mn-ea"/>
              </a:rPr>
              <a:t> </a:t>
            </a:r>
          </a:p>
          <a:p>
            <a:pPr marL="342900" lvl="0" indent="-342900" algn="l">
              <a:spcBef>
                <a:spcPct val="20000"/>
              </a:spcBef>
              <a:buFontTx/>
              <a:buBlip>
                <a:blip r:embed="rId3"/>
              </a:buBlip>
            </a:pPr>
            <a:r>
              <a:rPr lang="es-ES" sz="2400" dirty="0">
                <a:latin typeface="Tahoma" panose="020B0604030504040204"/>
                <a:cs typeface="Tahoma" panose="020B0604030504040204"/>
                <a:sym typeface="+mn-ea"/>
              </a:rPr>
              <a:t>Llenar la puntuación de Joseph para Dark Knight usando items similares</a:t>
            </a:r>
          </a:p>
        </p:txBody>
      </p:sp>
      <p:sp>
        <p:nvSpPr>
          <p:cNvPr id="14" name="TextBox 13"/>
          <p:cNvSpPr txBox="1"/>
          <p:nvPr/>
        </p:nvSpPr>
        <p:spPr>
          <a:xfrm rot="17967503">
            <a:off x="5940048" y="2783275"/>
            <a:ext cx="1187678" cy="368300"/>
          </a:xfrm>
          <a:prstGeom prst="rect">
            <a:avLst/>
          </a:prstGeom>
          <a:noFill/>
        </p:spPr>
        <p:txBody>
          <a:bodyPr wrap="square" rtlCol="0">
            <a:spAutoFit/>
          </a:bodyPr>
          <a:lstStyle/>
          <a:p>
            <a:r>
              <a:rPr lang="en-US" dirty="0"/>
              <a:t>Alien</a:t>
            </a:r>
          </a:p>
        </p:txBody>
      </p:sp>
      <p:sp>
        <p:nvSpPr>
          <p:cNvPr id="15" name="TextBox 14"/>
          <p:cNvSpPr txBox="1"/>
          <p:nvPr/>
        </p:nvSpPr>
        <p:spPr>
          <a:xfrm rot="17967503">
            <a:off x="6613149" y="2745177"/>
            <a:ext cx="1187678" cy="368300"/>
          </a:xfrm>
          <a:prstGeom prst="rect">
            <a:avLst/>
          </a:prstGeom>
          <a:noFill/>
        </p:spPr>
        <p:txBody>
          <a:bodyPr wrap="square" rtlCol="0">
            <a:spAutoFit/>
          </a:bodyPr>
          <a:lstStyle/>
          <a:p>
            <a:r>
              <a:rPr lang="en-US" dirty="0"/>
              <a:t>Bug’s Life</a:t>
            </a:r>
          </a:p>
        </p:txBody>
      </p:sp>
      <p:sp>
        <p:nvSpPr>
          <p:cNvPr id="16" name="TextBox 15"/>
          <p:cNvSpPr txBox="1"/>
          <p:nvPr/>
        </p:nvSpPr>
        <p:spPr>
          <a:xfrm rot="17967503">
            <a:off x="7260851" y="2732480"/>
            <a:ext cx="1187678" cy="368300"/>
          </a:xfrm>
          <a:prstGeom prst="rect">
            <a:avLst/>
          </a:prstGeom>
          <a:noFill/>
        </p:spPr>
        <p:txBody>
          <a:bodyPr wrap="square" rtlCol="0">
            <a:spAutoFit/>
          </a:bodyPr>
          <a:lstStyle/>
          <a:p>
            <a:r>
              <a:rPr lang="en-US" dirty="0"/>
              <a:t>Cars</a:t>
            </a:r>
          </a:p>
        </p:txBody>
      </p:sp>
      <p:sp>
        <p:nvSpPr>
          <p:cNvPr id="17" name="TextBox 16"/>
          <p:cNvSpPr txBox="1"/>
          <p:nvPr/>
        </p:nvSpPr>
        <p:spPr>
          <a:xfrm rot="17967503">
            <a:off x="7773832" y="2692081"/>
            <a:ext cx="1367987" cy="645160"/>
          </a:xfrm>
          <a:prstGeom prst="rect">
            <a:avLst/>
          </a:prstGeom>
          <a:noFill/>
        </p:spPr>
        <p:txBody>
          <a:bodyPr wrap="square" rtlCol="0">
            <a:spAutoFit/>
          </a:bodyPr>
          <a:lstStyle/>
          <a:p>
            <a:r>
              <a:rPr lang="en-US" dirty="0"/>
              <a:t>Dark Knight</a:t>
            </a:r>
          </a:p>
        </p:txBody>
      </p:sp>
      <p:sp>
        <p:nvSpPr>
          <p:cNvPr id="18" name="Rectangle 17"/>
          <p:cNvSpPr/>
          <p:nvPr/>
        </p:nvSpPr>
        <p:spPr>
          <a:xfrm>
            <a:off x="6142178" y="3528047"/>
            <a:ext cx="443135" cy="199747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350"/>
          </a:p>
        </p:txBody>
      </p:sp>
      <p:graphicFrame>
        <p:nvGraphicFramePr>
          <p:cNvPr id="19" name="Object 18"/>
          <p:cNvGraphicFramePr>
            <a:graphicFrameLocks noChangeAspect="1"/>
          </p:cNvGraphicFramePr>
          <p:nvPr/>
        </p:nvGraphicFramePr>
        <p:xfrm>
          <a:off x="5757437" y="3384546"/>
          <a:ext cx="3083182" cy="2304657"/>
        </p:xfrm>
        <a:graphic>
          <a:graphicData uri="http://schemas.openxmlformats.org/presentationml/2006/ole">
            <mc:AlternateContent xmlns:mc="http://schemas.openxmlformats.org/markup-compatibility/2006">
              <mc:Choice xmlns:v="urn:schemas-microsoft-com:vml" Requires="v">
                <p:oleObj name="Equation" r:id="rId4" imgW="1143000" imgH="887095" progId="Equation.DSMT4">
                  <p:embed/>
                </p:oleObj>
              </mc:Choice>
              <mc:Fallback>
                <p:oleObj name="Equation" r:id="rId4" imgW="1143000" imgH="887095" progId="Equation.DSMT4">
                  <p:embed/>
                  <p:pic>
                    <p:nvPicPr>
                      <p:cNvPr id="0" name="Object 18"/>
                      <p:cNvPicPr>
                        <a:picLocks noChangeAspect="1" noChangeArrowheads="1"/>
                      </p:cNvPicPr>
                      <p:nvPr/>
                    </p:nvPicPr>
                    <p:blipFill>
                      <a:blip r:embed="rId5"/>
                      <a:srcRect/>
                      <a:stretch>
                        <a:fillRect/>
                      </a:stretch>
                    </p:blipFill>
                    <p:spPr bwMode="auto">
                      <a:xfrm>
                        <a:off x="5757437" y="3384546"/>
                        <a:ext cx="3083182" cy="2304657"/>
                      </a:xfrm>
                      <a:prstGeom prst="rect">
                        <a:avLst/>
                      </a:prstGeom>
                      <a:noFill/>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Statistical Learning Theory</a:t>
            </a:r>
          </a:p>
        </p:txBody>
      </p:sp>
      <p:sp>
        <p:nvSpPr>
          <p:cNvPr id="29" name="Content Placeholder 2"/>
          <p:cNvSpPr/>
          <p:nvPr/>
        </p:nvSpPr>
        <p:spPr>
          <a:xfrm>
            <a:off x="255986" y="1650770"/>
            <a:ext cx="7173515" cy="3967791"/>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Ockham’s Razor: The best models are simple models that fit the data well.</a:t>
            </a: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William of Ockham, English frier and philosopher (1287-1347) said that among hypotheses that predict equally well, we should choose the one with the fewest assumptions.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Item-Based Collaborative Filtering &amp; Correlation</a:t>
            </a:r>
          </a:p>
        </p:txBody>
      </p:sp>
      <p:sp>
        <p:nvSpPr>
          <p:cNvPr id="6" name="Content Placeholder 5"/>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Beneficios: Fácil, supuestamente en la práctica las similaridades item-item son más robustas que las de usaurio-usuario</a:t>
            </a:r>
          </a:p>
          <a:p>
            <a:pPr lvl="0" algn="l">
              <a:spcBef>
                <a:spcPct val="20000"/>
              </a:spcBef>
              <a:buFontTx/>
              <a:buBlip>
                <a:blip r:embed="rId3"/>
              </a:buBlip>
            </a:pPr>
            <a:r>
              <a:rPr lang="es-ES" sz="2400" dirty="0">
                <a:latin typeface="Tahoma" panose="020B0604030504040204"/>
                <a:cs typeface="Tahoma" panose="020B0604030504040204"/>
                <a:sym typeface="+mn-ea"/>
              </a:rPr>
              <a:t>Desventajas: Puede haber estimaciones pobres para items impopulares</a:t>
            </a:r>
          </a:p>
          <a:p>
            <a:pPr lvl="0" algn="l">
              <a:spcBef>
                <a:spcPct val="20000"/>
              </a:spcBef>
              <a:buFontTx/>
              <a:buBlip>
                <a:blip r:embed="rId3"/>
              </a:buBlip>
            </a:pPr>
            <a:r>
              <a:rPr lang="es-ES" sz="2400" dirty="0">
                <a:latin typeface="Tahoma" panose="020B0604030504040204"/>
                <a:cs typeface="Tahoma" panose="020B0604030504040204"/>
                <a:sym typeface="+mn-ea"/>
              </a:rPr>
              <a:t>No toma en cuenta cuán similares pueden ser los usuarios para un item.</a:t>
            </a:r>
          </a:p>
          <a:p>
            <a:pPr lvl="0" algn="l">
              <a:spcBef>
                <a:spcPct val="20000"/>
              </a:spcBef>
              <a:buFontTx/>
              <a:buBlip>
                <a:blip r:embed="rId3"/>
              </a:buBlip>
            </a:pPr>
            <a:endParaRPr lang="es-ES" sz="2400" dirty="0">
              <a:latin typeface="Tahoma" panose="020B0604030504040204"/>
              <a:cs typeface="Tahoma" panose="020B0604030504040204"/>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2144316" y="2577704"/>
          <a:ext cx="2742009" cy="857250"/>
        </p:xfrm>
        <a:graphic>
          <a:graphicData uri="http://schemas.openxmlformats.org/presentationml/2006/ole">
            <mc:AlternateContent xmlns:mc="http://schemas.openxmlformats.org/markup-compatibility/2006">
              <mc:Choice xmlns:v="urn:schemas-microsoft-com:vml" Requires="v">
                <p:oleObj name="Equation" r:id="rId3" imgW="1014730" imgH="328930" progId="Equation.3">
                  <p:embed/>
                </p:oleObj>
              </mc:Choice>
              <mc:Fallback>
                <p:oleObj name="Equation" r:id="rId3" imgW="1014730" imgH="328930" progId="Equation.3">
                  <p:embed/>
                  <p:pic>
                    <p:nvPicPr>
                      <p:cNvPr id="0" name="Object 9"/>
                      <p:cNvPicPr>
                        <a:picLocks noChangeAspect="1" noChangeArrowheads="1"/>
                      </p:cNvPicPr>
                      <p:nvPr/>
                    </p:nvPicPr>
                    <p:blipFill>
                      <a:blip r:embed="rId4"/>
                      <a:srcRect/>
                      <a:stretch>
                        <a:fillRect/>
                      </a:stretch>
                    </p:blipFill>
                    <p:spPr bwMode="auto">
                      <a:xfrm>
                        <a:off x="2144316" y="2577704"/>
                        <a:ext cx="2742009" cy="857250"/>
                      </a:xfrm>
                      <a:prstGeom prst="rect">
                        <a:avLst/>
                      </a:prstGeom>
                      <a:noFill/>
                    </p:spPr>
                  </p:pic>
                </p:oleObj>
              </mc:Fallback>
            </mc:AlternateContent>
          </a:graphicData>
        </a:graphic>
      </p:graphicFrame>
      <p:sp>
        <p:nvSpPr>
          <p:cNvPr id="11" name="TextBox 10"/>
          <p:cNvSpPr txBox="1"/>
          <p:nvPr/>
        </p:nvSpPr>
        <p:spPr>
          <a:xfrm>
            <a:off x="346050" y="2601137"/>
            <a:ext cx="2117738" cy="588010"/>
          </a:xfrm>
          <a:prstGeom prst="rect">
            <a:avLst/>
          </a:prstGeom>
          <a:noFill/>
        </p:spPr>
        <p:txBody>
          <a:bodyPr wrap="square" rtlCol="0">
            <a:spAutoFit/>
          </a:bodyPr>
          <a:lstStyle/>
          <a:p>
            <a:r>
              <a:rPr lang="en-US" sz="3225" dirty="0"/>
              <a:t>Carmen</a:t>
            </a:r>
          </a:p>
        </p:txBody>
      </p:sp>
      <p:sp>
        <p:nvSpPr>
          <p:cNvPr id="3" name="Title 2"/>
          <p:cNvSpPr>
            <a:spLocks noGrp="1"/>
          </p:cNvSpPr>
          <p:nvPr>
            <p:ph type="title"/>
          </p:nvPr>
        </p:nvSpPr>
        <p:spPr>
          <a:xfrm>
            <a:off x="284636" y="111503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Matrix Factorization</a:t>
            </a:r>
          </a:p>
        </p:txBody>
      </p:sp>
      <p:sp>
        <p:nvSpPr>
          <p:cNvPr id="19" name="TextBox 18"/>
          <p:cNvSpPr txBox="1"/>
          <p:nvPr/>
        </p:nvSpPr>
        <p:spPr>
          <a:xfrm rot="17967503">
            <a:off x="2269748" y="1995876"/>
            <a:ext cx="1187678" cy="368300"/>
          </a:xfrm>
          <a:prstGeom prst="rect">
            <a:avLst/>
          </a:prstGeom>
          <a:noFill/>
        </p:spPr>
        <p:txBody>
          <a:bodyPr wrap="square" rtlCol="0">
            <a:spAutoFit/>
          </a:bodyPr>
          <a:lstStyle/>
          <a:p>
            <a:r>
              <a:rPr lang="en-US" dirty="0"/>
              <a:t>Aliens</a:t>
            </a:r>
          </a:p>
        </p:txBody>
      </p:sp>
      <p:sp>
        <p:nvSpPr>
          <p:cNvPr id="20" name="TextBox 19"/>
          <p:cNvSpPr txBox="1"/>
          <p:nvPr/>
        </p:nvSpPr>
        <p:spPr>
          <a:xfrm rot="17967503">
            <a:off x="2879350" y="2033977"/>
            <a:ext cx="1187678" cy="368300"/>
          </a:xfrm>
          <a:prstGeom prst="rect">
            <a:avLst/>
          </a:prstGeom>
          <a:noFill/>
        </p:spPr>
        <p:txBody>
          <a:bodyPr wrap="square" rtlCol="0">
            <a:spAutoFit/>
          </a:bodyPr>
          <a:lstStyle/>
          <a:p>
            <a:r>
              <a:rPr lang="en-US" dirty="0"/>
              <a:t>Bug’s Life</a:t>
            </a:r>
          </a:p>
        </p:txBody>
      </p:sp>
      <p:sp>
        <p:nvSpPr>
          <p:cNvPr id="21" name="TextBox 20"/>
          <p:cNvSpPr txBox="1"/>
          <p:nvPr/>
        </p:nvSpPr>
        <p:spPr>
          <a:xfrm rot="17967503">
            <a:off x="3527052" y="2021280"/>
            <a:ext cx="1187678" cy="368300"/>
          </a:xfrm>
          <a:prstGeom prst="rect">
            <a:avLst/>
          </a:prstGeom>
          <a:noFill/>
        </p:spPr>
        <p:txBody>
          <a:bodyPr wrap="square" rtlCol="0">
            <a:spAutoFit/>
          </a:bodyPr>
          <a:lstStyle/>
          <a:p>
            <a:r>
              <a:rPr lang="en-US" dirty="0"/>
              <a:t>Cars</a:t>
            </a:r>
          </a:p>
        </p:txBody>
      </p:sp>
      <p:sp>
        <p:nvSpPr>
          <p:cNvPr id="22" name="TextBox 21"/>
          <p:cNvSpPr txBox="1"/>
          <p:nvPr/>
        </p:nvSpPr>
        <p:spPr>
          <a:xfrm rot="17967503">
            <a:off x="4040033" y="1980881"/>
            <a:ext cx="1367987" cy="645160"/>
          </a:xfrm>
          <a:prstGeom prst="rect">
            <a:avLst/>
          </a:prstGeom>
          <a:noFill/>
        </p:spPr>
        <p:txBody>
          <a:bodyPr wrap="square" rtlCol="0">
            <a:spAutoFit/>
          </a:bodyPr>
          <a:lstStyle/>
          <a:p>
            <a:r>
              <a:rPr lang="en-US" dirty="0"/>
              <a:t>Dark Knight</a:t>
            </a:r>
          </a:p>
        </p:txBody>
      </p:sp>
      <p:graphicFrame>
        <p:nvGraphicFramePr>
          <p:cNvPr id="23" name="Object 22"/>
          <p:cNvGraphicFramePr>
            <a:graphicFrameLocks noChangeAspect="1"/>
          </p:cNvGraphicFramePr>
          <p:nvPr/>
        </p:nvGraphicFramePr>
        <p:xfrm>
          <a:off x="2244329" y="4000100"/>
          <a:ext cx="1576388" cy="857250"/>
        </p:xfrm>
        <a:graphic>
          <a:graphicData uri="http://schemas.openxmlformats.org/presentationml/2006/ole">
            <mc:AlternateContent xmlns:mc="http://schemas.openxmlformats.org/markup-compatibility/2006">
              <mc:Choice xmlns:v="urn:schemas-microsoft-com:vml" Requires="v">
                <p:oleObj name="Equation" r:id="rId5" imgW="585470" imgH="328930" progId="Equation.3">
                  <p:embed/>
                </p:oleObj>
              </mc:Choice>
              <mc:Fallback>
                <p:oleObj name="Equation" r:id="rId5" imgW="585470" imgH="328930" progId="Equation.3">
                  <p:embed/>
                  <p:pic>
                    <p:nvPicPr>
                      <p:cNvPr id="0" name="Object 22"/>
                      <p:cNvPicPr>
                        <a:picLocks noChangeAspect="1" noChangeArrowheads="1"/>
                      </p:cNvPicPr>
                      <p:nvPr/>
                    </p:nvPicPr>
                    <p:blipFill>
                      <a:blip r:embed="rId6"/>
                      <a:srcRect/>
                      <a:stretch>
                        <a:fillRect/>
                      </a:stretch>
                    </p:blipFill>
                    <p:spPr bwMode="auto">
                      <a:xfrm>
                        <a:off x="2244329" y="4000100"/>
                        <a:ext cx="1576388" cy="857250"/>
                      </a:xfrm>
                      <a:prstGeom prst="rect">
                        <a:avLst/>
                      </a:prstGeom>
                      <a:noFill/>
                    </p:spPr>
                  </p:pic>
                </p:oleObj>
              </mc:Fallback>
            </mc:AlternateContent>
          </a:graphicData>
        </a:graphic>
      </p:graphicFrame>
      <p:sp>
        <p:nvSpPr>
          <p:cNvPr id="24" name="TextBox 23"/>
          <p:cNvSpPr txBox="1"/>
          <p:nvPr/>
        </p:nvSpPr>
        <p:spPr>
          <a:xfrm>
            <a:off x="384150" y="3998134"/>
            <a:ext cx="2117738" cy="588010"/>
          </a:xfrm>
          <a:prstGeom prst="rect">
            <a:avLst/>
          </a:prstGeom>
          <a:noFill/>
        </p:spPr>
        <p:txBody>
          <a:bodyPr wrap="square" rtlCol="0">
            <a:spAutoFit/>
          </a:bodyPr>
          <a:lstStyle/>
          <a:p>
            <a:r>
              <a:rPr lang="en-US" sz="3225" dirty="0"/>
              <a:t>Carmen</a:t>
            </a:r>
            <a:r>
              <a:rPr lang="en-US" sz="3225" baseline="30000" dirty="0"/>
              <a:t>1</a:t>
            </a:r>
            <a:endParaRPr lang="en-US" sz="3225" dirty="0"/>
          </a:p>
        </p:txBody>
      </p:sp>
      <p:sp>
        <p:nvSpPr>
          <p:cNvPr id="25" name="TextBox 24"/>
          <p:cNvSpPr txBox="1"/>
          <p:nvPr/>
        </p:nvSpPr>
        <p:spPr>
          <a:xfrm rot="17967503">
            <a:off x="2320547" y="3392874"/>
            <a:ext cx="1187678" cy="368300"/>
          </a:xfrm>
          <a:prstGeom prst="rect">
            <a:avLst/>
          </a:prstGeom>
          <a:noFill/>
        </p:spPr>
        <p:txBody>
          <a:bodyPr wrap="square" rtlCol="0">
            <a:spAutoFit/>
          </a:bodyPr>
          <a:lstStyle/>
          <a:p>
            <a:r>
              <a:rPr lang="en-US" dirty="0"/>
              <a:t>Scary</a:t>
            </a:r>
          </a:p>
        </p:txBody>
      </p:sp>
      <p:sp>
        <p:nvSpPr>
          <p:cNvPr id="26" name="TextBox 25"/>
          <p:cNvSpPr txBox="1"/>
          <p:nvPr/>
        </p:nvSpPr>
        <p:spPr>
          <a:xfrm rot="17967503">
            <a:off x="2917450" y="3380176"/>
            <a:ext cx="1187678" cy="368300"/>
          </a:xfrm>
          <a:prstGeom prst="rect">
            <a:avLst/>
          </a:prstGeom>
          <a:noFill/>
        </p:spPr>
        <p:txBody>
          <a:bodyPr wrap="square" rtlCol="0">
            <a:spAutoFit/>
          </a:bodyPr>
          <a:lstStyle/>
          <a:p>
            <a:r>
              <a:rPr lang="en-US" dirty="0"/>
              <a:t>Kiddy</a:t>
            </a:r>
          </a:p>
        </p:txBody>
      </p:sp>
      <p:graphicFrame>
        <p:nvGraphicFramePr>
          <p:cNvPr id="15" name="Object 14"/>
          <p:cNvGraphicFramePr>
            <a:graphicFrameLocks noChangeAspect="1"/>
          </p:cNvGraphicFramePr>
          <p:nvPr/>
        </p:nvGraphicFramePr>
        <p:xfrm>
          <a:off x="6302772" y="3804045"/>
          <a:ext cx="1918097" cy="1351359"/>
        </p:xfrm>
        <a:graphic>
          <a:graphicData uri="http://schemas.openxmlformats.org/presentationml/2006/ole">
            <mc:AlternateContent xmlns:mc="http://schemas.openxmlformats.org/markup-compatibility/2006">
              <mc:Choice xmlns:v="urn:schemas-microsoft-com:vml" Requires="v">
                <p:oleObj name="Equation" r:id="rId7" imgW="704215" imgH="521335" progId="Equation.3">
                  <p:embed/>
                </p:oleObj>
              </mc:Choice>
              <mc:Fallback>
                <p:oleObj name="Equation" r:id="rId7" imgW="704215" imgH="521335" progId="Equation.3">
                  <p:embed/>
                  <p:pic>
                    <p:nvPicPr>
                      <p:cNvPr id="0" name="Object 14"/>
                      <p:cNvPicPr>
                        <a:picLocks noChangeAspect="1" noChangeArrowheads="1"/>
                      </p:cNvPicPr>
                      <p:nvPr/>
                    </p:nvPicPr>
                    <p:blipFill>
                      <a:blip r:embed="rId8"/>
                      <a:srcRect/>
                      <a:stretch>
                        <a:fillRect/>
                      </a:stretch>
                    </p:blipFill>
                    <p:spPr bwMode="auto">
                      <a:xfrm>
                        <a:off x="6302772" y="3804045"/>
                        <a:ext cx="1918097" cy="1351359"/>
                      </a:xfrm>
                      <a:prstGeom prst="rect">
                        <a:avLst/>
                      </a:prstGeom>
                      <a:noFill/>
                    </p:spPr>
                  </p:pic>
                </p:oleObj>
              </mc:Fallback>
            </mc:AlternateContent>
          </a:graphicData>
        </a:graphic>
      </p:graphicFrame>
      <p:sp>
        <p:nvSpPr>
          <p:cNvPr id="16" name="TextBox 15"/>
          <p:cNvSpPr txBox="1"/>
          <p:nvPr/>
        </p:nvSpPr>
        <p:spPr>
          <a:xfrm rot="17967503">
            <a:off x="6536947" y="3329377"/>
            <a:ext cx="1187678" cy="368300"/>
          </a:xfrm>
          <a:prstGeom prst="rect">
            <a:avLst/>
          </a:prstGeom>
          <a:noFill/>
        </p:spPr>
        <p:txBody>
          <a:bodyPr wrap="square" rtlCol="0">
            <a:spAutoFit/>
          </a:bodyPr>
          <a:lstStyle/>
          <a:p>
            <a:r>
              <a:rPr lang="en-US" dirty="0"/>
              <a:t>Scary</a:t>
            </a:r>
          </a:p>
        </p:txBody>
      </p:sp>
      <p:sp>
        <p:nvSpPr>
          <p:cNvPr id="17" name="TextBox 16"/>
          <p:cNvSpPr txBox="1"/>
          <p:nvPr/>
        </p:nvSpPr>
        <p:spPr>
          <a:xfrm rot="17967503">
            <a:off x="7133850" y="3316679"/>
            <a:ext cx="1187678" cy="368300"/>
          </a:xfrm>
          <a:prstGeom prst="rect">
            <a:avLst/>
          </a:prstGeom>
          <a:noFill/>
        </p:spPr>
        <p:txBody>
          <a:bodyPr wrap="square" rtlCol="0">
            <a:spAutoFit/>
          </a:bodyPr>
          <a:lstStyle/>
          <a:p>
            <a:r>
              <a:rPr lang="en-US" dirty="0"/>
              <a:t>Kiddy</a:t>
            </a:r>
          </a:p>
        </p:txBody>
      </p:sp>
      <p:sp>
        <p:nvSpPr>
          <p:cNvPr id="18" name="TextBox 17"/>
          <p:cNvSpPr txBox="1"/>
          <p:nvPr/>
        </p:nvSpPr>
        <p:spPr>
          <a:xfrm>
            <a:off x="4816449" y="4226737"/>
            <a:ext cx="2117738" cy="414020"/>
          </a:xfrm>
          <a:prstGeom prst="rect">
            <a:avLst/>
          </a:prstGeom>
          <a:noFill/>
        </p:spPr>
        <p:txBody>
          <a:bodyPr wrap="square" rtlCol="0">
            <a:spAutoFit/>
          </a:bodyPr>
          <a:lstStyle/>
          <a:p>
            <a:r>
              <a:rPr lang="en-US" sz="2100" dirty="0"/>
              <a:t>Dark Knight</a:t>
            </a:r>
          </a:p>
        </p:txBody>
      </p:sp>
      <p:sp>
        <p:nvSpPr>
          <p:cNvPr id="27" name="TextBox 26"/>
          <p:cNvSpPr/>
          <p:nvPr/>
        </p:nvSpPr>
        <p:spPr>
          <a:xfrm>
            <a:off x="307950" y="5297696"/>
            <a:ext cx="4022750" cy="829945"/>
          </a:xfrm>
          <a:prstGeom prst="rect">
            <a:avLst/>
          </a:prstGeom>
        </p:spPr>
        <p:txBody>
          <a:bodyPr vert="horz" wrap="square" rtlCol="0">
            <a:normAutofit/>
          </a:bodyPr>
          <a:lstStyle/>
          <a:p>
            <a:pPr marL="342900" lvl="0" indent="-342900" algn="l">
              <a:spcBef>
                <a:spcPct val="20000"/>
              </a:spcBef>
              <a:buFontTx/>
              <a:buBlip>
                <a:blip r:embed="rId9"/>
              </a:buBlip>
            </a:pPr>
            <a:r>
              <a:rPr lang="es-ES" sz="2400" dirty="0">
                <a:latin typeface="Tahoma" panose="020B0604030504040204"/>
                <a:cs typeface="Tahoma" panose="020B0604030504040204"/>
                <a:sym typeface="+mn-ea"/>
              </a:rPr>
              <a:t>My guess for Carmen’s rating on Dark Knight:</a:t>
            </a:r>
          </a:p>
        </p:txBody>
      </p:sp>
      <p:graphicFrame>
        <p:nvGraphicFramePr>
          <p:cNvPr id="28" name="Object 27"/>
          <p:cNvGraphicFramePr>
            <a:graphicFrameLocks noChangeAspect="1"/>
          </p:cNvGraphicFramePr>
          <p:nvPr/>
        </p:nvGraphicFramePr>
        <p:xfrm>
          <a:off x="4310061" y="5186274"/>
          <a:ext cx="2154239" cy="814476"/>
        </p:xfrm>
        <a:graphic>
          <a:graphicData uri="http://schemas.openxmlformats.org/presentationml/2006/ole">
            <mc:AlternateContent xmlns:mc="http://schemas.openxmlformats.org/markup-compatibility/2006">
              <mc:Choice xmlns:v="urn:schemas-microsoft-com:vml" Requires="v">
                <p:oleObj name="Equation" r:id="rId10" imgW="996950" imgH="393065" progId="Equation.3">
                  <p:embed/>
                </p:oleObj>
              </mc:Choice>
              <mc:Fallback>
                <p:oleObj name="Equation" r:id="rId10" imgW="996950" imgH="393065" progId="Equation.3">
                  <p:embed/>
                  <p:pic>
                    <p:nvPicPr>
                      <p:cNvPr id="0" name="Object 27"/>
                      <p:cNvPicPr>
                        <a:picLocks noChangeAspect="1" noChangeArrowheads="1"/>
                      </p:cNvPicPr>
                      <p:nvPr/>
                    </p:nvPicPr>
                    <p:blipFill>
                      <a:blip r:embed="rId11"/>
                      <a:srcRect/>
                      <a:stretch>
                        <a:fillRect/>
                      </a:stretch>
                    </p:blipFill>
                    <p:spPr bwMode="auto">
                      <a:xfrm>
                        <a:off x="4310061" y="5186274"/>
                        <a:ext cx="2154239" cy="814476"/>
                      </a:xfrm>
                      <a:prstGeom prst="rect">
                        <a:avLst/>
                      </a:prstGeom>
                      <a:noFill/>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4636" y="97152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Matrix Factorization</a:t>
            </a:r>
          </a:p>
        </p:txBody>
      </p:sp>
      <p:sp>
        <p:nvSpPr>
          <p:cNvPr id="2" name="TextBox 1"/>
          <p:cNvSpPr/>
          <p:nvPr/>
        </p:nvSpPr>
        <p:spPr>
          <a:xfrm>
            <a:off x="825500" y="2406650"/>
            <a:ext cx="7138670" cy="1346835"/>
          </a:xfrm>
          <a:prstGeom prst="rect">
            <a:avLst/>
          </a:prstGeom>
        </p:spPr>
        <p:txBody>
          <a:bodyPr vert="horz" wrap="square" rtlCol="0">
            <a:normAutofit/>
          </a:bodyPr>
          <a:lstStyle/>
          <a:p>
            <a:pPr marL="342900" lvl="0" indent="-342900" algn="l">
              <a:spcBef>
                <a:spcPct val="20000"/>
              </a:spcBef>
              <a:buFontTx/>
              <a:buBlip>
                <a:blip r:embed="rId3"/>
              </a:buBlip>
            </a:pPr>
            <a:r>
              <a:rPr lang="es-ES" sz="2400" dirty="0">
                <a:latin typeface="Tahoma" panose="020B0604030504040204"/>
                <a:cs typeface="Tahoma" panose="020B0604030504040204"/>
                <a:sym typeface="+mn-ea"/>
              </a:rPr>
              <a:t>Descifra el espacio latente</a:t>
            </a:r>
          </a:p>
          <a:p>
            <a:pPr marL="342900" lvl="0" indent="-342900" algn="l">
              <a:spcBef>
                <a:spcPct val="20000"/>
              </a:spcBef>
              <a:buFontTx/>
              <a:buBlip>
                <a:blip r:embed="rId3"/>
              </a:buBlip>
            </a:pPr>
            <a:r>
              <a:rPr lang="es-ES" sz="2400" dirty="0">
                <a:latin typeface="Tahoma" panose="020B0604030504040204"/>
                <a:cs typeface="Tahoma" panose="020B0604030504040204"/>
                <a:sym typeface="+mn-ea"/>
              </a:rPr>
              <a:t>Cómo representar cada usuario en el espacio</a:t>
            </a:r>
          </a:p>
          <a:p>
            <a:pPr marL="342900" lvl="0" indent="-342900" algn="l">
              <a:spcBef>
                <a:spcPct val="20000"/>
              </a:spcBef>
              <a:buFontTx/>
              <a:buBlip>
                <a:blip r:embed="rId3"/>
              </a:buBlip>
            </a:pPr>
            <a:r>
              <a:rPr lang="es-ES" sz="2400" dirty="0">
                <a:latin typeface="Tahoma" panose="020B0604030504040204"/>
                <a:cs typeface="Tahoma" panose="020B0604030504040204"/>
                <a:sym typeface="+mn-ea"/>
              </a:rPr>
              <a:t>Cómo representar cada película en el espacio</a:t>
            </a:r>
          </a:p>
          <a:p>
            <a:pPr lvl="0" indent="0" algn="l">
              <a:spcBef>
                <a:spcPct val="20000"/>
              </a:spcBef>
              <a:buFontTx/>
              <a:buNone/>
            </a:pPr>
            <a:endParaRPr lang="es-ES" sz="2400" dirty="0">
              <a:latin typeface="Tahoma" panose="020B0604030504040204"/>
              <a:cs typeface="Tahoma" panose="020B0604030504040204"/>
              <a:sym typeface="+mn-ea"/>
            </a:endParaRPr>
          </a:p>
        </p:txBody>
      </p:sp>
      <p:graphicFrame>
        <p:nvGraphicFramePr>
          <p:cNvPr id="29" name="Object 28"/>
          <p:cNvGraphicFramePr>
            <a:graphicFrameLocks noChangeAspect="1"/>
          </p:cNvGraphicFramePr>
          <p:nvPr/>
        </p:nvGraphicFramePr>
        <p:xfrm>
          <a:off x="157163" y="4183856"/>
          <a:ext cx="8803481" cy="862013"/>
        </p:xfrm>
        <a:graphic>
          <a:graphicData uri="http://schemas.openxmlformats.org/presentationml/2006/ole">
            <mc:AlternateContent xmlns:mc="http://schemas.openxmlformats.org/markup-compatibility/2006">
              <mc:Choice xmlns:v="urn:schemas-microsoft-com:vml" Requires="v">
                <p:oleObj name="Equation" r:id="rId4" imgW="3630295" imgH="356870" progId="Equation.DSMT4">
                  <p:embed/>
                </p:oleObj>
              </mc:Choice>
              <mc:Fallback>
                <p:oleObj name="Equation" r:id="rId4" imgW="3630295" imgH="356870" progId="Equation.DSMT4">
                  <p:embed/>
                  <p:pic>
                    <p:nvPicPr>
                      <p:cNvPr id="0" name="Object 28"/>
                      <p:cNvPicPr>
                        <a:picLocks noChangeAspect="1" noChangeArrowheads="1"/>
                      </p:cNvPicPr>
                      <p:nvPr/>
                    </p:nvPicPr>
                    <p:blipFill>
                      <a:blip r:embed="rId5"/>
                      <a:srcRect/>
                      <a:stretch>
                        <a:fillRect/>
                      </a:stretch>
                    </p:blipFill>
                    <p:spPr bwMode="auto">
                      <a:xfrm>
                        <a:off x="157163" y="4183856"/>
                        <a:ext cx="8803481" cy="862013"/>
                      </a:xfrm>
                      <a:prstGeom prst="rect">
                        <a:avLst/>
                      </a:prstGeom>
                      <a:noFill/>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nvGraphicFramePr>
        <p:xfrm>
          <a:off x="644812" y="2993225"/>
          <a:ext cx="2318259" cy="1845172"/>
        </p:xfrm>
        <a:graphic>
          <a:graphicData uri="http://schemas.openxmlformats.org/presentationml/2006/ole">
            <mc:AlternateContent xmlns:mc="http://schemas.openxmlformats.org/markup-compatibility/2006">
              <mc:Choice xmlns:v="urn:schemas-microsoft-com:vml" Requires="v">
                <p:oleObj name="Equation" r:id="rId3" imgW="1700530" imgH="1289050" progId="Equation.DSMT4">
                  <p:embed/>
                </p:oleObj>
              </mc:Choice>
              <mc:Fallback>
                <p:oleObj name="Equation" r:id="rId3" imgW="1700530" imgH="1289050" progId="Equation.DSMT4">
                  <p:embed/>
                  <p:pic>
                    <p:nvPicPr>
                      <p:cNvPr id="0" name="Object 22"/>
                      <p:cNvPicPr>
                        <a:picLocks noChangeAspect="1" noChangeArrowheads="1"/>
                      </p:cNvPicPr>
                      <p:nvPr/>
                    </p:nvPicPr>
                    <p:blipFill>
                      <a:blip r:embed="rId4"/>
                      <a:srcRect/>
                      <a:stretch>
                        <a:fillRect/>
                      </a:stretch>
                    </p:blipFill>
                    <p:spPr bwMode="auto">
                      <a:xfrm>
                        <a:off x="644812" y="2993225"/>
                        <a:ext cx="2318259" cy="1845172"/>
                      </a:xfrm>
                      <a:prstGeom prst="rect">
                        <a:avLst/>
                      </a:prstGeom>
                      <a:noFill/>
                    </p:spPr>
                  </p:pic>
                </p:oleObj>
              </mc:Fallback>
            </mc:AlternateContent>
          </a:graphicData>
        </a:graphic>
      </p:graphicFrame>
      <p:graphicFrame>
        <p:nvGraphicFramePr>
          <p:cNvPr id="14" name="Object 13"/>
          <p:cNvGraphicFramePr>
            <a:graphicFrameLocks noChangeAspect="1"/>
          </p:cNvGraphicFramePr>
          <p:nvPr/>
        </p:nvGraphicFramePr>
        <p:xfrm>
          <a:off x="6350218" y="3206354"/>
          <a:ext cx="2782491" cy="1802606"/>
        </p:xfrm>
        <a:graphic>
          <a:graphicData uri="http://schemas.openxmlformats.org/presentationml/2006/ole">
            <mc:AlternateContent xmlns:mc="http://schemas.openxmlformats.org/markup-compatibility/2006">
              <mc:Choice xmlns:v="urn:schemas-microsoft-com:vml" Requires="v">
                <p:oleObj name="Equation" r:id="rId5" imgW="2414270" imgH="1371600" progId="Equation.DSMT4">
                  <p:embed/>
                </p:oleObj>
              </mc:Choice>
              <mc:Fallback>
                <p:oleObj name="Equation" r:id="rId5" imgW="2414270" imgH="1371600" progId="Equation.DSMT4">
                  <p:embed/>
                  <p:pic>
                    <p:nvPicPr>
                      <p:cNvPr id="0" name="Object 13"/>
                      <p:cNvPicPr>
                        <a:picLocks noChangeAspect="1" noChangeArrowheads="1"/>
                      </p:cNvPicPr>
                      <p:nvPr/>
                    </p:nvPicPr>
                    <p:blipFill>
                      <a:blip r:embed="rId6"/>
                      <a:srcRect/>
                      <a:stretch>
                        <a:fillRect/>
                      </a:stretch>
                    </p:blipFill>
                    <p:spPr bwMode="auto">
                      <a:xfrm>
                        <a:off x="6350218" y="3206354"/>
                        <a:ext cx="2782491" cy="1802606"/>
                      </a:xfrm>
                      <a:prstGeom prst="rect">
                        <a:avLst/>
                      </a:prstGeom>
                      <a:noFill/>
                    </p:spPr>
                  </p:pic>
                </p:oleObj>
              </mc:Fallback>
            </mc:AlternateContent>
          </a:graphicData>
        </a:graphic>
      </p:graphicFrame>
      <p:sp>
        <p:nvSpPr>
          <p:cNvPr id="20" name="TextBox 19"/>
          <p:cNvSpPr txBox="1"/>
          <p:nvPr/>
        </p:nvSpPr>
        <p:spPr>
          <a:xfrm rot="19036122">
            <a:off x="6864033" y="2149281"/>
            <a:ext cx="2117738" cy="414020"/>
          </a:xfrm>
          <a:prstGeom prst="rect">
            <a:avLst/>
          </a:prstGeom>
          <a:noFill/>
        </p:spPr>
        <p:txBody>
          <a:bodyPr wrap="square" rtlCol="0">
            <a:spAutoFit/>
          </a:bodyPr>
          <a:lstStyle/>
          <a:p>
            <a:r>
              <a:rPr lang="en-US" sz="2100" dirty="0"/>
              <a:t>Dark Knight</a:t>
            </a:r>
          </a:p>
        </p:txBody>
      </p:sp>
      <p:sp>
        <p:nvSpPr>
          <p:cNvPr id="30" name="TextBox 29"/>
          <p:cNvSpPr txBox="1"/>
          <p:nvPr/>
        </p:nvSpPr>
        <p:spPr>
          <a:xfrm rot="19036122">
            <a:off x="7359005" y="2149280"/>
            <a:ext cx="2117738" cy="414020"/>
          </a:xfrm>
          <a:prstGeom prst="rect">
            <a:avLst/>
          </a:prstGeom>
          <a:noFill/>
        </p:spPr>
        <p:txBody>
          <a:bodyPr wrap="square" rtlCol="0">
            <a:spAutoFit/>
          </a:bodyPr>
          <a:lstStyle/>
          <a:p>
            <a:r>
              <a:rPr lang="en-US" sz="2100" dirty="0"/>
              <a:t>Jurassic Park</a:t>
            </a:r>
          </a:p>
        </p:txBody>
      </p:sp>
      <p:sp>
        <p:nvSpPr>
          <p:cNvPr id="27" name="TextBox 26"/>
          <p:cNvSpPr txBox="1"/>
          <p:nvPr/>
        </p:nvSpPr>
        <p:spPr>
          <a:xfrm rot="18632121">
            <a:off x="5999441" y="2960743"/>
            <a:ext cx="2117738" cy="368300"/>
          </a:xfrm>
          <a:prstGeom prst="rect">
            <a:avLst/>
          </a:prstGeom>
          <a:noFill/>
        </p:spPr>
        <p:txBody>
          <a:bodyPr wrap="square" rtlCol="0">
            <a:spAutoFit/>
          </a:bodyPr>
          <a:lstStyle/>
          <a:p>
            <a:r>
              <a:rPr lang="en-US" dirty="0"/>
              <a:t>Carmen</a:t>
            </a:r>
          </a:p>
        </p:txBody>
      </p:sp>
      <p:sp>
        <p:nvSpPr>
          <p:cNvPr id="28" name="TextBox 27"/>
          <p:cNvSpPr txBox="1"/>
          <p:nvPr/>
        </p:nvSpPr>
        <p:spPr>
          <a:xfrm rot="18458477">
            <a:off x="5980206" y="3359408"/>
            <a:ext cx="2117738" cy="368300"/>
          </a:xfrm>
          <a:prstGeom prst="rect">
            <a:avLst/>
          </a:prstGeom>
          <a:noFill/>
        </p:spPr>
        <p:txBody>
          <a:bodyPr wrap="square" rtlCol="0">
            <a:spAutoFit/>
          </a:bodyPr>
          <a:lstStyle/>
          <a:p>
            <a:r>
              <a:rPr lang="en-US" dirty="0" err="1"/>
              <a:t>Leonore</a:t>
            </a:r>
            <a:endParaRPr lang="en-US" sz="1500" dirty="0"/>
          </a:p>
        </p:txBody>
      </p:sp>
      <p:sp>
        <p:nvSpPr>
          <p:cNvPr id="33" name="TextBox 32"/>
          <p:cNvSpPr txBox="1"/>
          <p:nvPr/>
        </p:nvSpPr>
        <p:spPr>
          <a:xfrm rot="18632121">
            <a:off x="6028450" y="4027675"/>
            <a:ext cx="2117738" cy="368300"/>
          </a:xfrm>
          <a:prstGeom prst="rect">
            <a:avLst/>
          </a:prstGeom>
          <a:noFill/>
        </p:spPr>
        <p:txBody>
          <a:bodyPr wrap="square" rtlCol="0">
            <a:spAutoFit/>
          </a:bodyPr>
          <a:lstStyle/>
          <a:p>
            <a:r>
              <a:rPr lang="en-US" dirty="0"/>
              <a:t>Joseph</a:t>
            </a:r>
          </a:p>
        </p:txBody>
      </p:sp>
      <p:sp>
        <p:nvSpPr>
          <p:cNvPr id="4" name="TextBox 3"/>
          <p:cNvSpPr txBox="1"/>
          <p:nvPr/>
        </p:nvSpPr>
        <p:spPr>
          <a:xfrm>
            <a:off x="440675" y="1411767"/>
            <a:ext cx="2640965" cy="437515"/>
          </a:xfrm>
          <a:prstGeom prst="rect">
            <a:avLst/>
          </a:prstGeom>
          <a:noFill/>
        </p:spPr>
        <p:txBody>
          <a:bodyPr wrap="none" rtlCol="0">
            <a:spAutoFit/>
          </a:bodyPr>
          <a:lstStyle/>
          <a:p>
            <a:r>
              <a:rPr lang="en-US" sz="2250" dirty="0"/>
              <a:t>Customer </a:t>
            </a:r>
            <a:r>
              <a:rPr lang="en-US" sz="2250" dirty="0">
                <a:latin typeface="Wingdings" panose="05000000000000000000"/>
                <a:ea typeface="Wingdings" panose="05000000000000000000"/>
                <a:cs typeface="Wingdings" panose="05000000000000000000"/>
                <a:sym typeface="Wingdings" panose="05000000000000000000"/>
              </a:rPr>
              <a:t></a:t>
            </a:r>
            <a:r>
              <a:rPr lang="en-US" sz="2250" dirty="0">
                <a:latin typeface="Calibri" panose="020F0502020204030204"/>
                <a:ea typeface="Wingdings" panose="05000000000000000000"/>
                <a:cs typeface="Calibri" panose="020F0502020204030204"/>
                <a:sym typeface="Wingdings" panose="05000000000000000000"/>
              </a:rPr>
              <a:t> Latent </a:t>
            </a:r>
            <a:endParaRPr lang="en-US" sz="2250" dirty="0">
              <a:latin typeface="Calibri" panose="020F0502020204030204"/>
              <a:cs typeface="Calibri" panose="020F0502020204030204"/>
            </a:endParaRPr>
          </a:p>
        </p:txBody>
      </p:sp>
      <p:sp>
        <p:nvSpPr>
          <p:cNvPr id="31" name="TextBox 30"/>
          <p:cNvSpPr txBox="1"/>
          <p:nvPr/>
        </p:nvSpPr>
        <p:spPr>
          <a:xfrm>
            <a:off x="3724990" y="1383884"/>
            <a:ext cx="2190750" cy="437515"/>
          </a:xfrm>
          <a:prstGeom prst="rect">
            <a:avLst/>
          </a:prstGeom>
          <a:noFill/>
        </p:spPr>
        <p:txBody>
          <a:bodyPr wrap="none" rtlCol="0">
            <a:spAutoFit/>
          </a:bodyPr>
          <a:lstStyle/>
          <a:p>
            <a:r>
              <a:rPr lang="en-US" sz="2250" dirty="0">
                <a:latin typeface="Calibri" panose="020F0502020204030204"/>
                <a:ea typeface="Wingdings" panose="05000000000000000000"/>
                <a:cs typeface="Calibri" panose="020F0502020204030204"/>
                <a:sym typeface="Wingdings" panose="05000000000000000000"/>
              </a:rPr>
              <a:t>Latent </a:t>
            </a:r>
            <a:r>
              <a:rPr lang="en-US" sz="2250" dirty="0">
                <a:latin typeface="Wingdings" panose="05000000000000000000"/>
                <a:ea typeface="Wingdings" panose="05000000000000000000"/>
                <a:cs typeface="Wingdings" panose="05000000000000000000"/>
                <a:sym typeface="Wingdings" panose="05000000000000000000"/>
              </a:rPr>
              <a:t></a:t>
            </a:r>
            <a:r>
              <a:rPr lang="en-US" sz="2250" dirty="0">
                <a:latin typeface="Calibri" panose="020F0502020204030204"/>
                <a:ea typeface="Wingdings" panose="05000000000000000000"/>
                <a:cs typeface="Calibri" panose="020F0502020204030204"/>
                <a:sym typeface="Wingdings" panose="05000000000000000000"/>
              </a:rPr>
              <a:t> Movies</a:t>
            </a:r>
            <a:endParaRPr lang="en-US" sz="2250" dirty="0">
              <a:latin typeface="Calibri" panose="020F0502020204030204"/>
              <a:cs typeface="Calibri" panose="020F0502020204030204"/>
            </a:endParaRPr>
          </a:p>
        </p:txBody>
      </p:sp>
      <p:graphicFrame>
        <p:nvGraphicFramePr>
          <p:cNvPr id="32" name="Object 31"/>
          <p:cNvGraphicFramePr>
            <a:graphicFrameLocks noChangeAspect="1"/>
          </p:cNvGraphicFramePr>
          <p:nvPr/>
        </p:nvGraphicFramePr>
        <p:xfrm>
          <a:off x="3334017" y="3239270"/>
          <a:ext cx="2820163" cy="1727093"/>
        </p:xfrm>
        <a:graphic>
          <a:graphicData uri="http://schemas.openxmlformats.org/presentationml/2006/ole">
            <mc:AlternateContent xmlns:mc="http://schemas.openxmlformats.org/markup-compatibility/2006">
              <mc:Choice xmlns:v="urn:schemas-microsoft-com:vml" Requires="v">
                <p:oleObj name="Equation" r:id="rId7" imgW="2386330" imgH="1289050" progId="Equation.DSMT4">
                  <p:embed/>
                </p:oleObj>
              </mc:Choice>
              <mc:Fallback>
                <p:oleObj name="Equation" r:id="rId7" imgW="2386330" imgH="1289050" progId="Equation.DSMT4">
                  <p:embed/>
                  <p:pic>
                    <p:nvPicPr>
                      <p:cNvPr id="0" name="Object 31"/>
                      <p:cNvPicPr>
                        <a:picLocks noChangeAspect="1" noChangeArrowheads="1"/>
                      </p:cNvPicPr>
                      <p:nvPr/>
                    </p:nvPicPr>
                    <p:blipFill>
                      <a:blip r:embed="rId8"/>
                      <a:srcRect/>
                      <a:stretch>
                        <a:fillRect/>
                      </a:stretch>
                    </p:blipFill>
                    <p:spPr bwMode="auto">
                      <a:xfrm>
                        <a:off x="3334017" y="3239270"/>
                        <a:ext cx="2820163" cy="1727093"/>
                      </a:xfrm>
                      <a:prstGeom prst="rect">
                        <a:avLst/>
                      </a:prstGeom>
                      <a:noFill/>
                    </p:spPr>
                  </p:pic>
                </p:oleObj>
              </mc:Fallback>
            </mc:AlternateContent>
          </a:graphicData>
        </a:graphic>
      </p:graphicFrame>
      <p:sp>
        <p:nvSpPr>
          <p:cNvPr id="36" name="TextBox 35"/>
          <p:cNvSpPr txBox="1"/>
          <p:nvPr/>
        </p:nvSpPr>
        <p:spPr>
          <a:xfrm>
            <a:off x="1535254" y="3501869"/>
            <a:ext cx="501015" cy="783590"/>
          </a:xfrm>
          <a:prstGeom prst="rect">
            <a:avLst/>
          </a:prstGeom>
          <a:noFill/>
        </p:spPr>
        <p:txBody>
          <a:bodyPr wrap="none" rtlCol="0">
            <a:spAutoFit/>
          </a:bodyPr>
          <a:lstStyle/>
          <a:p>
            <a:r>
              <a:rPr lang="en-US" sz="4500" dirty="0">
                <a:latin typeface="Times"/>
                <a:cs typeface="Times"/>
              </a:rPr>
              <a:t>P</a:t>
            </a:r>
          </a:p>
        </p:txBody>
      </p:sp>
      <p:sp>
        <p:nvSpPr>
          <p:cNvPr id="39" name="TextBox 38"/>
          <p:cNvSpPr txBox="1"/>
          <p:nvPr/>
        </p:nvSpPr>
        <p:spPr>
          <a:xfrm>
            <a:off x="4592123" y="3545077"/>
            <a:ext cx="822325" cy="783590"/>
          </a:xfrm>
          <a:prstGeom prst="rect">
            <a:avLst/>
          </a:prstGeom>
          <a:noFill/>
        </p:spPr>
        <p:txBody>
          <a:bodyPr wrap="none" rtlCol="0">
            <a:spAutoFit/>
          </a:bodyPr>
          <a:lstStyle/>
          <a:p>
            <a:r>
              <a:rPr lang="en-US" sz="4500" dirty="0">
                <a:latin typeface="Times"/>
                <a:cs typeface="Times"/>
              </a:rPr>
              <a:t>Q</a:t>
            </a:r>
            <a:r>
              <a:rPr lang="en-US" sz="4500" baseline="30000" dirty="0">
                <a:latin typeface="Times"/>
                <a:cs typeface="Times"/>
              </a:rPr>
              <a:t>T</a:t>
            </a:r>
            <a:endParaRPr lang="en-US" sz="4500" dirty="0">
              <a:latin typeface="Times"/>
              <a:cs typeface="Times"/>
            </a:endParaRPr>
          </a:p>
        </p:txBody>
      </p:sp>
      <p:graphicFrame>
        <p:nvGraphicFramePr>
          <p:cNvPr id="41" name="Object 40"/>
          <p:cNvGraphicFramePr>
            <a:graphicFrameLocks noChangeAspect="1"/>
          </p:cNvGraphicFramePr>
          <p:nvPr/>
        </p:nvGraphicFramePr>
        <p:xfrm>
          <a:off x="7846853" y="3653543"/>
          <a:ext cx="633386" cy="813036"/>
        </p:xfrm>
        <a:graphic>
          <a:graphicData uri="http://schemas.openxmlformats.org/presentationml/2006/ole">
            <mc:AlternateContent xmlns:mc="http://schemas.openxmlformats.org/markup-compatibility/2006">
              <mc:Choice xmlns:v="urn:schemas-microsoft-com:vml" Requires="v">
                <p:oleObj name="Equation" r:id="rId9" imgW="146050" imgH="201295" progId="Equation.DSMT4">
                  <p:embed/>
                </p:oleObj>
              </mc:Choice>
              <mc:Fallback>
                <p:oleObj name="Equation" r:id="rId9" imgW="146050" imgH="201295" progId="Equation.DSMT4">
                  <p:embed/>
                  <p:pic>
                    <p:nvPicPr>
                      <p:cNvPr id="0" name="Object 40"/>
                      <p:cNvPicPr>
                        <a:picLocks noChangeAspect="1" noChangeArrowheads="1"/>
                      </p:cNvPicPr>
                      <p:nvPr/>
                    </p:nvPicPr>
                    <p:blipFill>
                      <a:blip r:embed="rId10"/>
                      <a:srcRect/>
                      <a:stretch>
                        <a:fillRect/>
                      </a:stretch>
                    </p:blipFill>
                    <p:spPr bwMode="auto">
                      <a:xfrm>
                        <a:off x="7846853" y="3653543"/>
                        <a:ext cx="633386" cy="813036"/>
                      </a:xfrm>
                      <a:prstGeom prst="rect">
                        <a:avLst/>
                      </a:prstGeom>
                      <a:noFill/>
                    </p:spPr>
                  </p:pic>
                </p:oleObj>
              </mc:Fallback>
            </mc:AlternateContent>
          </a:graphicData>
        </a:graphic>
      </p:graphicFrame>
      <p:sp>
        <p:nvSpPr>
          <p:cNvPr id="42" name="TextBox 41"/>
          <p:cNvSpPr txBox="1"/>
          <p:nvPr/>
        </p:nvSpPr>
        <p:spPr>
          <a:xfrm>
            <a:off x="6525406" y="1426538"/>
            <a:ext cx="2751455" cy="437515"/>
          </a:xfrm>
          <a:prstGeom prst="rect">
            <a:avLst/>
          </a:prstGeom>
          <a:noFill/>
        </p:spPr>
        <p:txBody>
          <a:bodyPr wrap="none" rtlCol="0">
            <a:spAutoFit/>
          </a:bodyPr>
          <a:lstStyle/>
          <a:p>
            <a:r>
              <a:rPr lang="en-US" sz="2250" dirty="0"/>
              <a:t>Customer </a:t>
            </a:r>
            <a:r>
              <a:rPr lang="en-US" sz="2250" dirty="0">
                <a:latin typeface="Wingdings" panose="05000000000000000000"/>
                <a:ea typeface="Wingdings" panose="05000000000000000000"/>
                <a:cs typeface="Wingdings" panose="05000000000000000000"/>
                <a:sym typeface="Wingdings" panose="05000000000000000000"/>
              </a:rPr>
              <a:t></a:t>
            </a:r>
            <a:r>
              <a:rPr lang="en-US" sz="2250" dirty="0">
                <a:latin typeface="Calibri" panose="020F0502020204030204"/>
                <a:ea typeface="Wingdings" panose="05000000000000000000"/>
                <a:cs typeface="Calibri" panose="020F0502020204030204"/>
                <a:sym typeface="Wingdings" panose="05000000000000000000"/>
              </a:rPr>
              <a:t> Movies </a:t>
            </a:r>
            <a:endParaRPr lang="en-US" sz="2250" dirty="0">
              <a:latin typeface="Calibri" panose="020F0502020204030204"/>
              <a:cs typeface="Calibri" panose="020F0502020204030204"/>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p:cNvGraphicFramePr>
            <a:graphicFrameLocks noChangeAspect="1"/>
          </p:cNvGraphicFramePr>
          <p:nvPr/>
        </p:nvGraphicFramePr>
        <p:xfrm>
          <a:off x="3731273" y="1544379"/>
          <a:ext cx="3008710" cy="965597"/>
        </p:xfrm>
        <a:graphic>
          <a:graphicData uri="http://schemas.openxmlformats.org/presentationml/2006/ole">
            <mc:AlternateContent xmlns:mc="http://schemas.openxmlformats.org/markup-compatibility/2006">
              <mc:Choice xmlns:v="urn:schemas-microsoft-com:vml" Requires="v">
                <p:oleObj name="Equation" r:id="rId3" imgW="722630" imgH="237490" progId="Equation.DSMT4">
                  <p:embed/>
                </p:oleObj>
              </mc:Choice>
              <mc:Fallback>
                <p:oleObj name="Equation" r:id="rId3" imgW="722630" imgH="237490" progId="Equation.DSMT4">
                  <p:embed/>
                  <p:pic>
                    <p:nvPicPr>
                      <p:cNvPr id="0" name="Object 15"/>
                      <p:cNvPicPr>
                        <a:picLocks noChangeAspect="1" noChangeArrowheads="1"/>
                      </p:cNvPicPr>
                      <p:nvPr/>
                    </p:nvPicPr>
                    <p:blipFill>
                      <a:blip r:embed="rId4"/>
                      <a:srcRect/>
                      <a:stretch>
                        <a:fillRect/>
                      </a:stretch>
                    </p:blipFill>
                    <p:spPr bwMode="auto">
                      <a:xfrm>
                        <a:off x="3731273" y="1544379"/>
                        <a:ext cx="3008710" cy="965597"/>
                      </a:xfrm>
                      <a:prstGeom prst="rect">
                        <a:avLst/>
                      </a:prstGeom>
                      <a:noFill/>
                    </p:spPr>
                  </p:pic>
                </p:oleObj>
              </mc:Fallback>
            </mc:AlternateContent>
          </a:graphicData>
        </a:graphic>
      </p:graphicFrame>
      <p:sp>
        <p:nvSpPr>
          <p:cNvPr id="17" name="TextBox 16"/>
          <p:cNvSpPr txBox="1"/>
          <p:nvPr/>
        </p:nvSpPr>
        <p:spPr>
          <a:xfrm>
            <a:off x="1236733" y="1809882"/>
            <a:ext cx="1912620" cy="529590"/>
          </a:xfrm>
          <a:prstGeom prst="rect">
            <a:avLst/>
          </a:prstGeom>
          <a:noFill/>
        </p:spPr>
        <p:txBody>
          <a:bodyPr wrap="none" rtlCol="0">
            <a:spAutoFit/>
          </a:bodyPr>
          <a:lstStyle/>
          <a:p>
            <a:r>
              <a:rPr lang="en-US" sz="2850" dirty="0">
                <a:latin typeface="Times"/>
                <a:cs typeface="Times"/>
              </a:rPr>
              <a:t>The model:</a:t>
            </a:r>
            <a:r>
              <a:rPr lang="en-US" sz="2250" dirty="0">
                <a:latin typeface="Times"/>
                <a:ea typeface="Wingdings" panose="05000000000000000000"/>
                <a:cs typeface="Times"/>
                <a:sym typeface="Wingdings" panose="05000000000000000000"/>
              </a:rPr>
              <a:t> </a:t>
            </a:r>
            <a:endParaRPr lang="en-US" sz="2250" dirty="0">
              <a:latin typeface="Times"/>
              <a:cs typeface="Times"/>
            </a:endParaRPr>
          </a:p>
        </p:txBody>
      </p:sp>
      <p:sp>
        <p:nvSpPr>
          <p:cNvPr id="18" name="TextBox 17"/>
          <p:cNvSpPr txBox="1"/>
          <p:nvPr/>
        </p:nvSpPr>
        <p:spPr>
          <a:xfrm>
            <a:off x="1351033" y="2805722"/>
            <a:ext cx="3917315" cy="529590"/>
          </a:xfrm>
          <a:prstGeom prst="rect">
            <a:avLst/>
          </a:prstGeom>
          <a:noFill/>
        </p:spPr>
        <p:txBody>
          <a:bodyPr wrap="none" rtlCol="0">
            <a:spAutoFit/>
          </a:bodyPr>
          <a:lstStyle/>
          <a:p>
            <a:r>
              <a:rPr lang="en-US" sz="2850" dirty="0">
                <a:latin typeface="Times"/>
                <a:cs typeface="Times"/>
              </a:rPr>
              <a:t>How to choose </a:t>
            </a:r>
            <a:r>
              <a:rPr lang="en-US" sz="2850" i="1" dirty="0">
                <a:latin typeface="Times"/>
                <a:cs typeface="Times"/>
              </a:rPr>
              <a:t>P </a:t>
            </a:r>
            <a:r>
              <a:rPr lang="en-US" sz="2850" dirty="0">
                <a:latin typeface="Times"/>
                <a:cs typeface="Times"/>
              </a:rPr>
              <a:t>and </a:t>
            </a:r>
            <a:r>
              <a:rPr lang="en-US" sz="2850" i="1" dirty="0">
                <a:latin typeface="Times"/>
                <a:cs typeface="Times"/>
              </a:rPr>
              <a:t>Q</a:t>
            </a:r>
            <a:r>
              <a:rPr lang="en-US" sz="2850" i="1" baseline="30000" dirty="0">
                <a:latin typeface="Times"/>
                <a:cs typeface="Times"/>
              </a:rPr>
              <a:t>T</a:t>
            </a:r>
            <a:r>
              <a:rPr lang="en-US" sz="2850" dirty="0">
                <a:latin typeface="Times"/>
                <a:cs typeface="Times"/>
              </a:rPr>
              <a:t>?</a:t>
            </a:r>
            <a:endParaRPr lang="en-US" sz="2250" dirty="0">
              <a:latin typeface="Times"/>
              <a:cs typeface="Times"/>
            </a:endParaRPr>
          </a:p>
        </p:txBody>
      </p:sp>
      <p:sp>
        <p:nvSpPr>
          <p:cNvPr id="7" name="TextBox 6"/>
          <p:cNvSpPr txBox="1"/>
          <p:nvPr/>
        </p:nvSpPr>
        <p:spPr>
          <a:xfrm>
            <a:off x="5047591" y="2806274"/>
            <a:ext cx="2102485" cy="529590"/>
          </a:xfrm>
          <a:prstGeom prst="rect">
            <a:avLst/>
          </a:prstGeom>
          <a:noFill/>
        </p:spPr>
        <p:txBody>
          <a:bodyPr wrap="none" rtlCol="0">
            <a:spAutoFit/>
          </a:bodyPr>
          <a:lstStyle/>
          <a:p>
            <a:r>
              <a:rPr lang="es-ES" altLang="en-US" sz="2850" dirty="0">
                <a:latin typeface="Times"/>
                <a:cs typeface="Times"/>
              </a:rPr>
              <a:t>  </a:t>
            </a:r>
            <a:r>
              <a:rPr lang="en-US" sz="2850" dirty="0">
                <a:latin typeface="Times"/>
                <a:cs typeface="Times"/>
              </a:rPr>
              <a:t>to minimize</a:t>
            </a:r>
            <a:endParaRPr lang="en-US" sz="2250" dirty="0">
              <a:latin typeface="Times"/>
              <a:cs typeface="Times"/>
            </a:endParaRPr>
          </a:p>
        </p:txBody>
      </p:sp>
      <p:graphicFrame>
        <p:nvGraphicFramePr>
          <p:cNvPr id="8" name="Object 7"/>
          <p:cNvGraphicFramePr>
            <a:graphicFrameLocks noChangeAspect="1"/>
          </p:cNvGraphicFramePr>
          <p:nvPr/>
        </p:nvGraphicFramePr>
        <p:xfrm>
          <a:off x="443053" y="3596811"/>
          <a:ext cx="4347503" cy="1359485"/>
        </p:xfrm>
        <a:graphic>
          <a:graphicData uri="http://schemas.openxmlformats.org/presentationml/2006/ole">
            <mc:AlternateContent xmlns:mc="http://schemas.openxmlformats.org/markup-compatibility/2006">
              <mc:Choice xmlns:v="urn:schemas-microsoft-com:vml" Requires="v">
                <p:oleObj name="Equation" r:id="rId5" imgW="1481455" imgH="475615" progId="Equation.DSMT4">
                  <p:embed/>
                </p:oleObj>
              </mc:Choice>
              <mc:Fallback>
                <p:oleObj name="Equation" r:id="rId5" imgW="1481455" imgH="475615" progId="Equation.DSMT4">
                  <p:embed/>
                  <p:pic>
                    <p:nvPicPr>
                      <p:cNvPr id="0" name="Object 7"/>
                      <p:cNvPicPr>
                        <a:picLocks noChangeAspect="1" noChangeArrowheads="1"/>
                      </p:cNvPicPr>
                      <p:nvPr/>
                    </p:nvPicPr>
                    <p:blipFill>
                      <a:blip r:embed="rId6"/>
                      <a:srcRect/>
                      <a:stretch>
                        <a:fillRect/>
                      </a:stretch>
                    </p:blipFill>
                    <p:spPr bwMode="auto">
                      <a:xfrm>
                        <a:off x="443053" y="3596811"/>
                        <a:ext cx="4347503" cy="1359485"/>
                      </a:xfrm>
                      <a:prstGeom prst="rect">
                        <a:avLst/>
                      </a:prstGeom>
                      <a:noFill/>
                    </p:spPr>
                  </p:pic>
                </p:oleObj>
              </mc:Fallback>
            </mc:AlternateContent>
          </a:graphicData>
        </a:graphic>
      </p:graphicFrame>
      <p:graphicFrame>
        <p:nvGraphicFramePr>
          <p:cNvPr id="9" name="Object 8"/>
          <p:cNvGraphicFramePr>
            <a:graphicFrameLocks noChangeAspect="1"/>
          </p:cNvGraphicFramePr>
          <p:nvPr/>
        </p:nvGraphicFramePr>
        <p:xfrm>
          <a:off x="4679693" y="3625315"/>
          <a:ext cx="4123135" cy="1359694"/>
        </p:xfrm>
        <a:graphic>
          <a:graphicData uri="http://schemas.openxmlformats.org/presentationml/2006/ole">
            <mc:AlternateContent xmlns:mc="http://schemas.openxmlformats.org/markup-compatibility/2006">
              <mc:Choice xmlns:v="urn:schemas-microsoft-com:vml" Requires="v">
                <p:oleObj name="Equation" r:id="rId7" imgW="1408430" imgH="475615" progId="Equation.DSMT4">
                  <p:embed/>
                </p:oleObj>
              </mc:Choice>
              <mc:Fallback>
                <p:oleObj name="Equation" r:id="rId7" imgW="1408430" imgH="475615" progId="Equation.DSMT4">
                  <p:embed/>
                  <p:pic>
                    <p:nvPicPr>
                      <p:cNvPr id="0" name="Object 8"/>
                      <p:cNvPicPr>
                        <a:picLocks noChangeAspect="1" noChangeArrowheads="1"/>
                      </p:cNvPicPr>
                      <p:nvPr/>
                    </p:nvPicPr>
                    <p:blipFill>
                      <a:blip r:embed="rId8"/>
                      <a:srcRect/>
                      <a:stretch>
                        <a:fillRect/>
                      </a:stretch>
                    </p:blipFill>
                    <p:spPr bwMode="auto">
                      <a:xfrm>
                        <a:off x="4679693" y="3625315"/>
                        <a:ext cx="4123135" cy="1359694"/>
                      </a:xfrm>
                      <a:prstGeom prst="rect">
                        <a:avLst/>
                      </a:prstGeom>
                      <a:noFill/>
                    </p:spPr>
                  </p:pic>
                </p:oleObj>
              </mc:Fallback>
            </mc:AlternateContent>
          </a:graphicData>
        </a:graphic>
      </p:graphicFrame>
      <p:sp>
        <p:nvSpPr>
          <p:cNvPr id="3"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Matrix Factorization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Matrix Factorization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Key strategy in winning Netflix Prize competition.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ctr"/>
            <a:fld id="{6809A684-6793-43C2-A07A-07EB7F2ACB8E}" type="slidenum">
              <a:rPr lang="es-ES" smtClean="0"/>
              <a:t>126</a:t>
            </a:fld>
            <a:endParaRPr lang="es-E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97152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Statistical Learning Theory</a:t>
            </a:r>
          </a:p>
        </p:txBody>
      </p:sp>
      <p:sp>
        <p:nvSpPr>
          <p:cNvPr id="3" name="Content Placeholder 2"/>
          <p:cNvSpPr>
            <a:spLocks noGrp="1"/>
          </p:cNvSpPr>
          <p:nvPr>
            <p:ph sz="quarter" idx="10"/>
          </p:nvPr>
        </p:nvSpPr>
        <p:spPr>
          <a:xfrm>
            <a:off x="255985" y="1650770"/>
            <a:ext cx="7078265" cy="3967791"/>
          </a:xfrm>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Ockham’s Razor: The best models are simple models that fit the data well.</a:t>
            </a:r>
          </a:p>
        </p:txBody>
      </p:sp>
      <p:pic>
        <p:nvPicPr>
          <p:cNvPr id="4" name="Picture 3" descr="SRM.jpg"/>
          <p:cNvPicPr>
            <a:picLocks noChangeAspect="1"/>
          </p:cNvPicPr>
          <p:nvPr/>
        </p:nvPicPr>
        <p:blipFill>
          <a:blip r:embed="rId4"/>
          <a:stretch>
            <a:fillRect/>
          </a:stretch>
        </p:blipFill>
        <p:spPr>
          <a:xfrm>
            <a:off x="2950369" y="2568059"/>
            <a:ext cx="4831556" cy="3308866"/>
          </a:xfrm>
          <a:prstGeom prst="rect">
            <a:avLst/>
          </a:prstGeom>
        </p:spPr>
      </p:pic>
      <p:sp>
        <p:nvSpPr>
          <p:cNvPr id="5" name="TextBox 4"/>
          <p:cNvSpPr txBox="1"/>
          <p:nvPr/>
        </p:nvSpPr>
        <p:spPr>
          <a:xfrm>
            <a:off x="6400800" y="3114675"/>
            <a:ext cx="915035" cy="299085"/>
          </a:xfrm>
          <a:prstGeom prst="rect">
            <a:avLst/>
          </a:prstGeom>
          <a:solidFill>
            <a:schemeClr val="bg1"/>
          </a:solidFill>
        </p:spPr>
        <p:txBody>
          <a:bodyPr wrap="none" rtlCol="0">
            <a:spAutoFit/>
          </a:bodyPr>
          <a:lstStyle/>
          <a:p>
            <a:r>
              <a:rPr lang="en-US" sz="1350"/>
              <a:t>Test Error</a:t>
            </a:r>
          </a:p>
        </p:txBody>
      </p:sp>
      <p:sp>
        <p:nvSpPr>
          <p:cNvPr id="6" name="TextBox 5"/>
          <p:cNvSpPr txBox="1"/>
          <p:nvPr/>
        </p:nvSpPr>
        <p:spPr>
          <a:xfrm>
            <a:off x="6667500" y="4086225"/>
            <a:ext cx="1206500" cy="299085"/>
          </a:xfrm>
          <a:prstGeom prst="rect">
            <a:avLst/>
          </a:prstGeom>
          <a:solidFill>
            <a:schemeClr val="bg1"/>
          </a:solidFill>
        </p:spPr>
        <p:txBody>
          <a:bodyPr wrap="none" rtlCol="0">
            <a:spAutoFit/>
          </a:bodyPr>
          <a:lstStyle/>
          <a:p>
            <a:r>
              <a:rPr lang="en-US" sz="1350"/>
              <a:t>Training Error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61274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Basic Outline for Machine Learning</a:t>
            </a:r>
          </a:p>
        </p:txBody>
      </p:sp>
      <p:graphicFrame>
        <p:nvGraphicFramePr>
          <p:cNvPr id="7" name="Object 6"/>
          <p:cNvGraphicFramePr>
            <a:graphicFrameLocks noChangeAspect="1"/>
          </p:cNvGraphicFramePr>
          <p:nvPr/>
        </p:nvGraphicFramePr>
        <p:xfrm>
          <a:off x="964406" y="2928938"/>
          <a:ext cx="5805488" cy="881063"/>
        </p:xfrm>
        <a:graphic>
          <a:graphicData uri="http://schemas.openxmlformats.org/presentationml/2006/ole">
            <mc:AlternateContent xmlns:mc="http://schemas.openxmlformats.org/markup-compatibility/2006">
              <mc:Choice xmlns:v="urn:schemas-microsoft-com:vml" Requires="v">
                <p:oleObj name="Equation" r:id="rId3" imgW="2934970" imgH="438785" progId="Equation.DSMT4">
                  <p:embed/>
                </p:oleObj>
              </mc:Choice>
              <mc:Fallback>
                <p:oleObj name="Equation" r:id="rId3" imgW="2934970" imgH="438785" progId="Equation.DSMT4">
                  <p:embed/>
                  <p:pic>
                    <p:nvPicPr>
                      <p:cNvPr id="0" name="Imagen 263258"/>
                      <p:cNvPicPr>
                        <a:picLocks noChangeAspect="1" noChangeArrowheads="1"/>
                      </p:cNvPicPr>
                      <p:nvPr/>
                    </p:nvPicPr>
                    <p:blipFill>
                      <a:blip r:embed="rId4"/>
                      <a:srcRect/>
                      <a:stretch>
                        <a:fillRect/>
                      </a:stretch>
                    </p:blipFill>
                    <p:spPr bwMode="auto">
                      <a:xfrm>
                        <a:off x="964406" y="2928938"/>
                        <a:ext cx="5805488" cy="881063"/>
                      </a:xfrm>
                      <a:prstGeom prst="rect">
                        <a:avLst/>
                      </a:prstGeom>
                      <a:noFill/>
                    </p:spPr>
                  </p:pic>
                </p:oleObj>
              </mc:Fallback>
            </mc:AlternateContent>
          </a:graphicData>
        </a:graphic>
      </p:graphicFrame>
      <p:sp>
        <p:nvSpPr>
          <p:cNvPr id="8" name="TextBox 7"/>
          <p:cNvSpPr txBox="1"/>
          <p:nvPr/>
        </p:nvSpPr>
        <p:spPr>
          <a:xfrm>
            <a:off x="482600" y="2482850"/>
            <a:ext cx="5260975" cy="414020"/>
          </a:xfrm>
          <a:prstGeom prst="rect">
            <a:avLst/>
          </a:prstGeom>
          <a:solidFill>
            <a:schemeClr val="bg1"/>
          </a:solidFill>
        </p:spPr>
        <p:txBody>
          <a:bodyPr wrap="none" rtlCol="0">
            <a:spAutoFit/>
          </a:bodyPr>
          <a:lstStyle/>
          <a:p>
            <a:r>
              <a:rPr lang="en-US" sz="2100" dirty="0">
                <a:solidFill>
                  <a:srgbClr val="000090"/>
                </a:solidFill>
                <a:latin typeface="Tahoma" panose="020B0604030504040204" charset="0"/>
                <a:cs typeface="Times"/>
              </a:rPr>
              <a:t>Step 2: Estimate coefficients / Train model:</a:t>
            </a:r>
          </a:p>
        </p:txBody>
      </p:sp>
      <p:graphicFrame>
        <p:nvGraphicFramePr>
          <p:cNvPr id="9" name="Object 8"/>
          <p:cNvGraphicFramePr>
            <a:graphicFrameLocks noChangeAspect="1"/>
          </p:cNvGraphicFramePr>
          <p:nvPr/>
        </p:nvGraphicFramePr>
        <p:xfrm>
          <a:off x="2059781" y="4641056"/>
          <a:ext cx="1812131" cy="452438"/>
        </p:xfrm>
        <a:graphic>
          <a:graphicData uri="http://schemas.openxmlformats.org/presentationml/2006/ole">
            <mc:AlternateContent xmlns:mc="http://schemas.openxmlformats.org/markup-compatibility/2006">
              <mc:Choice xmlns:v="urn:schemas-microsoft-com:vml" Requires="v">
                <p:oleObj name="Equation" r:id="rId5" imgW="914400" imgH="228600" progId="Equation.DSMT4">
                  <p:embed/>
                </p:oleObj>
              </mc:Choice>
              <mc:Fallback>
                <p:oleObj name="Equation" r:id="rId5" imgW="914400" imgH="228600" progId="Equation.DSMT4">
                  <p:embed/>
                  <p:pic>
                    <p:nvPicPr>
                      <p:cNvPr id="0" name="Imagen 263259"/>
                      <p:cNvPicPr>
                        <a:picLocks noChangeAspect="1" noChangeArrowheads="1"/>
                      </p:cNvPicPr>
                      <p:nvPr/>
                    </p:nvPicPr>
                    <p:blipFill>
                      <a:blip r:embed="rId6"/>
                      <a:srcRect/>
                      <a:stretch>
                        <a:fillRect/>
                      </a:stretch>
                    </p:blipFill>
                    <p:spPr bwMode="auto">
                      <a:xfrm>
                        <a:off x="2059781" y="4641056"/>
                        <a:ext cx="1812131" cy="452438"/>
                      </a:xfrm>
                      <a:prstGeom prst="rect">
                        <a:avLst/>
                      </a:prstGeom>
                      <a:noFill/>
                    </p:spPr>
                  </p:pic>
                </p:oleObj>
              </mc:Fallback>
            </mc:AlternateContent>
          </a:graphicData>
        </a:graphic>
      </p:graphicFrame>
      <p:sp>
        <p:nvSpPr>
          <p:cNvPr id="10" name="TextBox 9"/>
          <p:cNvSpPr txBox="1"/>
          <p:nvPr/>
        </p:nvSpPr>
        <p:spPr>
          <a:xfrm>
            <a:off x="482602" y="3981451"/>
            <a:ext cx="2413000" cy="414020"/>
          </a:xfrm>
          <a:prstGeom prst="rect">
            <a:avLst/>
          </a:prstGeom>
          <a:solidFill>
            <a:schemeClr val="bg1"/>
          </a:solidFill>
        </p:spPr>
        <p:txBody>
          <a:bodyPr wrap="none" rtlCol="0">
            <a:spAutoFit/>
          </a:bodyPr>
          <a:lstStyle/>
          <a:p>
            <a:r>
              <a:rPr lang="en-US" sz="2100" dirty="0">
                <a:solidFill>
                  <a:srgbClr val="000090"/>
                </a:solidFill>
                <a:latin typeface="Tahoma" panose="020B0604030504040204" charset="0"/>
                <a:cs typeface="Times"/>
              </a:rPr>
              <a:t>Step 3: Score model:</a:t>
            </a:r>
          </a:p>
        </p:txBody>
      </p:sp>
      <p:sp>
        <p:nvSpPr>
          <p:cNvPr id="11" name="TextBox 10"/>
          <p:cNvSpPr txBox="1"/>
          <p:nvPr/>
        </p:nvSpPr>
        <p:spPr>
          <a:xfrm>
            <a:off x="2882903" y="3981447"/>
            <a:ext cx="4436110" cy="414020"/>
          </a:xfrm>
          <a:prstGeom prst="rect">
            <a:avLst/>
          </a:prstGeom>
          <a:solidFill>
            <a:schemeClr val="bg1"/>
          </a:solidFill>
        </p:spPr>
        <p:txBody>
          <a:bodyPr wrap="none" rtlCol="0">
            <a:spAutoFit/>
          </a:bodyPr>
          <a:lstStyle/>
          <a:p>
            <a:r>
              <a:rPr lang="en-US" sz="2100" dirty="0">
                <a:solidFill>
                  <a:srgbClr val="000090"/>
                </a:solidFill>
                <a:latin typeface="Tahoma" panose="020B0604030504040204" charset="0"/>
                <a:cs typeface="Times"/>
              </a:rPr>
              <a:t>Compute score for each x</a:t>
            </a:r>
            <a:r>
              <a:rPr lang="en-US" sz="2100" i="1" baseline="-25000" dirty="0">
                <a:solidFill>
                  <a:srgbClr val="000090"/>
                </a:solidFill>
                <a:latin typeface="Tahoma" panose="020B0604030504040204" charset="0"/>
                <a:cs typeface="Times"/>
              </a:rPr>
              <a:t>i</a:t>
            </a:r>
            <a:r>
              <a:rPr lang="en-US" sz="2100" dirty="0">
                <a:solidFill>
                  <a:srgbClr val="000090"/>
                </a:solidFill>
                <a:latin typeface="Tahoma" panose="020B0604030504040204" charset="0"/>
                <a:cs typeface="Times"/>
              </a:rPr>
              <a:t> in the test set</a:t>
            </a:r>
          </a:p>
        </p:txBody>
      </p:sp>
      <p:sp>
        <p:nvSpPr>
          <p:cNvPr id="12" name="TextBox 11"/>
          <p:cNvSpPr txBox="1"/>
          <p:nvPr/>
        </p:nvSpPr>
        <p:spPr>
          <a:xfrm>
            <a:off x="520702" y="1746251"/>
            <a:ext cx="5902325" cy="414020"/>
          </a:xfrm>
          <a:prstGeom prst="rect">
            <a:avLst/>
          </a:prstGeom>
          <a:solidFill>
            <a:schemeClr val="bg1"/>
          </a:solidFill>
        </p:spPr>
        <p:txBody>
          <a:bodyPr wrap="none" rtlCol="0">
            <a:spAutoFit/>
          </a:bodyPr>
          <a:lstStyle/>
          <a:p>
            <a:r>
              <a:rPr lang="en-US" sz="2100" dirty="0">
                <a:solidFill>
                  <a:srgbClr val="000090"/>
                </a:solidFill>
                <a:latin typeface="Tahoma" panose="020B0604030504040204" charset="0"/>
                <a:cs typeface="Times"/>
              </a:rPr>
              <a:t>Step 1: Split data randomly into training and test sets.</a:t>
            </a:r>
          </a:p>
        </p:txBody>
      </p:sp>
      <p:sp>
        <p:nvSpPr>
          <p:cNvPr id="13" name="TextBox 12"/>
          <p:cNvSpPr txBox="1"/>
          <p:nvPr/>
        </p:nvSpPr>
        <p:spPr>
          <a:xfrm>
            <a:off x="546104" y="5340350"/>
            <a:ext cx="2731135" cy="414020"/>
          </a:xfrm>
          <a:prstGeom prst="rect">
            <a:avLst/>
          </a:prstGeom>
          <a:solidFill>
            <a:schemeClr val="bg1"/>
          </a:solidFill>
        </p:spPr>
        <p:txBody>
          <a:bodyPr wrap="none" rtlCol="0">
            <a:spAutoFit/>
          </a:bodyPr>
          <a:lstStyle/>
          <a:p>
            <a:r>
              <a:rPr lang="en-US" sz="2100" dirty="0">
                <a:solidFill>
                  <a:srgbClr val="000090"/>
                </a:solidFill>
                <a:latin typeface="Tahoma" panose="020B0604030504040204" charset="0"/>
                <a:cs typeface="Times"/>
              </a:rPr>
              <a:t>Step 4: Evaluate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3-16 at 12.28.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800" y="1165980"/>
            <a:ext cx="5727130" cy="45680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Logistic Regression</a:t>
            </a:r>
          </a:p>
        </p:txBody>
      </p:sp>
      <p:graphicFrame>
        <p:nvGraphicFramePr>
          <p:cNvPr id="3" name="Object 2"/>
          <p:cNvGraphicFramePr>
            <a:graphicFrameLocks noChangeAspect="1"/>
          </p:cNvGraphicFramePr>
          <p:nvPr/>
        </p:nvGraphicFramePr>
        <p:xfrm>
          <a:off x="851297" y="1947863"/>
          <a:ext cx="3487340" cy="985838"/>
        </p:xfrm>
        <a:graphic>
          <a:graphicData uri="http://schemas.openxmlformats.org/presentationml/2006/ole">
            <mc:AlternateContent xmlns:mc="http://schemas.openxmlformats.org/markup-compatibility/2006">
              <mc:Choice xmlns:v="urn:schemas-microsoft-com:vml" Requires="v">
                <p:oleObj name="Equation" r:id="rId3" imgW="1572895" imgH="438785" progId="Equation.DSMT4">
                  <p:embed/>
                </p:oleObj>
              </mc:Choice>
              <mc:Fallback>
                <p:oleObj name="Equation" r:id="rId3" imgW="1572895" imgH="438785" progId="Equation.DSMT4">
                  <p:embed/>
                  <p:pic>
                    <p:nvPicPr>
                      <p:cNvPr id="0" name="Imagen 236687"/>
                      <p:cNvPicPr>
                        <a:picLocks noChangeAspect="1" noChangeArrowheads="1"/>
                      </p:cNvPicPr>
                      <p:nvPr/>
                    </p:nvPicPr>
                    <p:blipFill>
                      <a:blip r:embed="rId4"/>
                      <a:srcRect/>
                      <a:stretch>
                        <a:fillRect/>
                      </a:stretch>
                    </p:blipFill>
                    <p:spPr bwMode="auto">
                      <a:xfrm>
                        <a:off x="851297" y="1947863"/>
                        <a:ext cx="3487340" cy="985838"/>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1083469" y="3086100"/>
          <a:ext cx="6447632" cy="1368771"/>
        </p:xfrm>
        <a:graphic>
          <a:graphicData uri="http://schemas.openxmlformats.org/presentationml/2006/ole">
            <mc:AlternateContent xmlns:mc="http://schemas.openxmlformats.org/markup-compatibility/2006">
              <mc:Choice xmlns:v="urn:schemas-microsoft-com:vml" Requires="v">
                <p:oleObj name="Equation" r:id="rId5" imgW="3237230" imgH="685800" progId="Equation.DSMT4">
                  <p:embed/>
                </p:oleObj>
              </mc:Choice>
              <mc:Fallback>
                <p:oleObj name="Equation" r:id="rId5" imgW="3237230" imgH="685800" progId="Equation.DSMT4">
                  <p:embed/>
                  <p:pic>
                    <p:nvPicPr>
                      <p:cNvPr id="0" name="Imagen 236688"/>
                      <p:cNvPicPr>
                        <a:picLocks noChangeAspect="1" noChangeArrowheads="1"/>
                      </p:cNvPicPr>
                      <p:nvPr/>
                    </p:nvPicPr>
                    <p:blipFill>
                      <a:blip r:embed="rId6"/>
                      <a:srcRect/>
                      <a:stretch>
                        <a:fillRect/>
                      </a:stretch>
                    </p:blipFill>
                    <p:spPr bwMode="auto">
                      <a:xfrm>
                        <a:off x="1083469" y="3086100"/>
                        <a:ext cx="6447632" cy="1368771"/>
                      </a:xfrm>
                      <a:prstGeom prst="rect">
                        <a:avLst/>
                      </a:prstGeom>
                      <a:noFill/>
                    </p:spPr>
                  </p:pic>
                </p:oleObj>
              </mc:Fallback>
            </mc:AlternateContent>
          </a:graphicData>
        </a:graphic>
      </p:graphicFrame>
      <p:grpSp>
        <p:nvGrpSpPr>
          <p:cNvPr id="2" name="Group 1"/>
          <p:cNvGrpSpPr/>
          <p:nvPr/>
        </p:nvGrpSpPr>
        <p:grpSpPr>
          <a:xfrm>
            <a:off x="2032000" y="4502150"/>
            <a:ext cx="4610100" cy="1308100"/>
            <a:chOff x="2709333" y="4859867"/>
            <a:chExt cx="6146800" cy="1744133"/>
          </a:xfrm>
        </p:grpSpPr>
        <p:sp>
          <p:nvSpPr>
            <p:cNvPr id="7" name="Rectangle 6"/>
            <p:cNvSpPr/>
            <p:nvPr/>
          </p:nvSpPr>
          <p:spPr>
            <a:xfrm>
              <a:off x="2709333" y="4859867"/>
              <a:ext cx="6146800" cy="17441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dirty="0"/>
            </a:p>
          </p:txBody>
        </p:sp>
        <p:graphicFrame>
          <p:nvGraphicFramePr>
            <p:cNvPr id="6" name="Object 5"/>
            <p:cNvGraphicFramePr>
              <a:graphicFrameLocks noChangeAspect="1"/>
            </p:cNvGraphicFramePr>
            <p:nvPr/>
          </p:nvGraphicFramePr>
          <p:xfrm>
            <a:off x="3017308" y="5077884"/>
            <a:ext cx="5662613" cy="1314450"/>
          </p:xfrm>
          <a:graphic>
            <a:graphicData uri="http://schemas.openxmlformats.org/presentationml/2006/ole">
              <mc:AlternateContent xmlns:mc="http://schemas.openxmlformats.org/markup-compatibility/2006">
                <mc:Choice xmlns:v="urn:schemas-microsoft-com:vml" Requires="v">
                  <p:oleObj name="Equation" r:id="rId7" imgW="1911350" imgH="438785" progId="Equation.DSMT4">
                    <p:embed/>
                  </p:oleObj>
                </mc:Choice>
                <mc:Fallback>
                  <p:oleObj name="Equation" r:id="rId7" imgW="1911350" imgH="438785" progId="Equation.DSMT4">
                    <p:embed/>
                    <p:pic>
                      <p:nvPicPr>
                        <p:cNvPr id="0" name="Imagen 236689"/>
                        <p:cNvPicPr>
                          <a:picLocks noChangeAspect="1" noChangeArrowheads="1"/>
                        </p:cNvPicPr>
                        <p:nvPr/>
                      </p:nvPicPr>
                      <p:blipFill>
                        <a:blip r:embed="rId8"/>
                        <a:srcRect/>
                        <a:stretch>
                          <a:fillRect/>
                        </a:stretch>
                      </p:blipFill>
                      <p:spPr bwMode="auto">
                        <a:xfrm>
                          <a:off x="3017308" y="5077884"/>
                          <a:ext cx="5662613" cy="1314450"/>
                        </a:xfrm>
                        <a:prstGeom prst="rect">
                          <a:avLst/>
                        </a:prstGeom>
                        <a:noFill/>
                      </p:spPr>
                    </p:pic>
                  </p:oleObj>
                </mc:Fallback>
              </mc:AlternateContent>
            </a:graphicData>
          </a:graphic>
        </p:graphicFrame>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Clasificación</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17</a:t>
            </a:fld>
            <a:endParaRPr lang="es-ES" dirty="0"/>
          </a:p>
        </p:txBody>
      </p:sp>
      <p:sp>
        <p:nvSpPr>
          <p:cNvPr id="25" name="Marcador de texto 2"/>
          <p:cNvSpPr/>
          <p:nvPr/>
        </p:nvSpPr>
        <p:spPr>
          <a:xfrm>
            <a:off x="396240" y="1343025"/>
            <a:ext cx="8157845" cy="4031615"/>
          </a:xfrm>
          <a:prstGeom prst="rect">
            <a:avLst/>
          </a:prstGeom>
        </p:spPr>
        <p:txBody>
          <a:bodyPr vert="horz" rtlCol="0">
            <a:normAutofit/>
          </a:bodyPr>
          <a:lstStyle/>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p:txBody>
      </p:sp>
      <p:pic>
        <p:nvPicPr>
          <p:cNvPr id="34" name="Imagen 33"/>
          <p:cNvPicPr>
            <a:picLocks noChangeAspect="1"/>
          </p:cNvPicPr>
          <p:nvPr/>
        </p:nvPicPr>
        <p:blipFill>
          <a:blip r:embed="rId3"/>
          <a:stretch>
            <a:fillRect/>
          </a:stretch>
        </p:blipFill>
        <p:spPr>
          <a:xfrm>
            <a:off x="1074420" y="1812290"/>
            <a:ext cx="7136130" cy="40430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Confusion Matrix</a:t>
            </a:r>
          </a:p>
        </p:txBody>
      </p:sp>
      <p:graphicFrame>
        <p:nvGraphicFramePr>
          <p:cNvPr id="6" name="Content Placeholder 3"/>
          <p:cNvGraphicFramePr/>
          <p:nvPr/>
        </p:nvGraphicFramePr>
        <p:xfrm>
          <a:off x="2276072" y="2273111"/>
          <a:ext cx="3251835" cy="1167765"/>
        </p:xfrm>
        <a:graphic>
          <a:graphicData uri="http://schemas.openxmlformats.org/drawingml/2006/table">
            <a:tbl>
              <a:tblPr firstRow="1" bandRow="1">
                <a:tableStyleId>{5940675A-B579-460E-94D1-54222C63F5DA}</a:tableStyleId>
              </a:tblPr>
              <a:tblGrid>
                <a:gridCol w="1083945">
                  <a:extLst>
                    <a:ext uri="{9D8B030D-6E8A-4147-A177-3AD203B41FA5}">
                      <a16:colId xmlns:a16="http://schemas.microsoft.com/office/drawing/2014/main" val="20000"/>
                    </a:ext>
                  </a:extLst>
                </a:gridCol>
                <a:gridCol w="1083945">
                  <a:extLst>
                    <a:ext uri="{9D8B030D-6E8A-4147-A177-3AD203B41FA5}">
                      <a16:colId xmlns:a16="http://schemas.microsoft.com/office/drawing/2014/main" val="20001"/>
                    </a:ext>
                  </a:extLst>
                </a:gridCol>
                <a:gridCol w="108394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0000FF"/>
                          </a:solidFill>
                        </a:rPr>
                        <a:t>723</a:t>
                      </a:r>
                    </a:p>
                  </a:txBody>
                  <a:tcPr marL="68580" marR="68580" marT="34290" marB="34290"/>
                </a:tc>
                <a:tc>
                  <a:txBody>
                    <a:bodyPr/>
                    <a:lstStyle/>
                    <a:p>
                      <a:r>
                        <a:rPr lang="en-US" sz="2100" dirty="0">
                          <a:solidFill>
                            <a:srgbClr val="FF0000"/>
                          </a:solidFill>
                        </a:rPr>
                        <a:t>15</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FF0000"/>
                          </a:solidFill>
                        </a:rPr>
                        <a:t>72</a:t>
                      </a:r>
                    </a:p>
                  </a:txBody>
                  <a:tcPr marL="68580" marR="68580" marT="34290" marB="34290"/>
                </a:tc>
                <a:tc>
                  <a:txBody>
                    <a:bodyPr/>
                    <a:lstStyle/>
                    <a:p>
                      <a:r>
                        <a:rPr lang="en-US" sz="2100" dirty="0">
                          <a:solidFill>
                            <a:srgbClr val="0000FF"/>
                          </a:solidFill>
                        </a:rPr>
                        <a:t>409</a:t>
                      </a:r>
                    </a:p>
                  </a:txBody>
                  <a:tcPr marL="68580" marR="68580" marT="34290" marB="34290"/>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Misclassification error</a:t>
            </a:r>
          </a:p>
        </p:txBody>
      </p:sp>
      <p:graphicFrame>
        <p:nvGraphicFramePr>
          <p:cNvPr id="5" name="Object 4"/>
          <p:cNvGraphicFramePr>
            <a:graphicFrameLocks noChangeAspect="1"/>
          </p:cNvGraphicFramePr>
          <p:nvPr/>
        </p:nvGraphicFramePr>
        <p:xfrm>
          <a:off x="1832266" y="2649377"/>
          <a:ext cx="3438525" cy="1178719"/>
        </p:xfrm>
        <a:graphic>
          <a:graphicData uri="http://schemas.openxmlformats.org/presentationml/2006/ole">
            <mc:AlternateContent xmlns:mc="http://schemas.openxmlformats.org/markup-compatibility/2006">
              <mc:Choice xmlns:v="urn:schemas-microsoft-com:vml" Requires="v">
                <p:oleObj name="Equation" r:id="rId4" imgW="1289050" imgH="438785" progId="Equation.DSMT4">
                  <p:embed/>
                </p:oleObj>
              </mc:Choice>
              <mc:Fallback>
                <p:oleObj name="Equation" r:id="rId4" imgW="1289050" imgH="438785" progId="Equation.DSMT4">
                  <p:embed/>
                  <p:pic>
                    <p:nvPicPr>
                      <p:cNvPr id="0" name="Imagen 365588"/>
                      <p:cNvPicPr/>
                      <p:nvPr/>
                    </p:nvPicPr>
                    <p:blipFill>
                      <a:blip r:embed="rId5"/>
                      <a:stretch>
                        <a:fillRect/>
                      </a:stretch>
                    </p:blipFill>
                    <p:spPr>
                      <a:xfrm>
                        <a:off x="1832266" y="2649377"/>
                        <a:ext cx="3438525" cy="1178719"/>
                      </a:xfrm>
                      <a:prstGeom prst="rect">
                        <a:avLst/>
                      </a:prstGeom>
                    </p:spPr>
                  </p:pic>
                </p:oleObj>
              </mc:Fallback>
            </mc:AlternateContent>
          </a:graphicData>
        </a:graphic>
      </p:graphicFrame>
      <p:graphicFrame>
        <p:nvGraphicFramePr>
          <p:cNvPr id="6" name="Content Placeholder 3"/>
          <p:cNvGraphicFramePr/>
          <p:nvPr/>
        </p:nvGraphicFramePr>
        <p:xfrm>
          <a:off x="2072886" y="4335842"/>
          <a:ext cx="4131945" cy="1167765"/>
        </p:xfrm>
        <a:graphic>
          <a:graphicData uri="http://schemas.openxmlformats.org/drawingml/2006/table">
            <a:tbl>
              <a:tblPr firstRow="1" bandRow="1">
                <a:tableStyleId>{5940675A-B579-460E-94D1-54222C63F5DA}</a:tableStyleId>
              </a:tblPr>
              <a:tblGrid>
                <a:gridCol w="1377315">
                  <a:extLst>
                    <a:ext uri="{9D8B030D-6E8A-4147-A177-3AD203B41FA5}">
                      <a16:colId xmlns:a16="http://schemas.microsoft.com/office/drawing/2014/main" val="20000"/>
                    </a:ext>
                  </a:extLst>
                </a:gridCol>
                <a:gridCol w="1377315">
                  <a:extLst>
                    <a:ext uri="{9D8B030D-6E8A-4147-A177-3AD203B41FA5}">
                      <a16:colId xmlns:a16="http://schemas.microsoft.com/office/drawing/2014/main" val="20001"/>
                    </a:ext>
                  </a:extLst>
                </a:gridCol>
                <a:gridCol w="137731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t>TP</a:t>
                      </a:r>
                    </a:p>
                  </a:txBody>
                  <a:tcPr marL="68580" marR="68580" marT="34290" marB="34290"/>
                </a:tc>
                <a:tc>
                  <a:txBody>
                    <a:bodyPr/>
                    <a:lstStyle/>
                    <a:p>
                      <a:r>
                        <a:rPr lang="en-US" sz="2100" dirty="0">
                          <a:solidFill>
                            <a:srgbClr val="FF0000"/>
                          </a:solidFill>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FF0000"/>
                          </a:solidFill>
                        </a:rPr>
                        <a:t>FN</a:t>
                      </a:r>
                    </a:p>
                  </a:txBody>
                  <a:tcPr marL="68580" marR="68580" marT="34290" marB="34290"/>
                </a:tc>
                <a:tc>
                  <a:txBody>
                    <a:bodyPr/>
                    <a:lstStyle/>
                    <a:p>
                      <a:r>
                        <a:rPr lang="en-US" sz="2100" dirty="0"/>
                        <a:t>TN</a:t>
                      </a:r>
                    </a:p>
                  </a:txBody>
                  <a:tcPr marL="68580" marR="68580" marT="34290" marB="34290"/>
                </a:tc>
                <a:extLst>
                  <a:ext uri="{0D108BD9-81ED-4DB2-BD59-A6C34878D82A}">
                    <a16:rowId xmlns:a16="http://schemas.microsoft.com/office/drawing/2014/main" val="10002"/>
                  </a:ext>
                </a:extLst>
              </a:tr>
            </a:tbl>
          </a:graphicData>
        </a:graphic>
      </p:graphicFrame>
      <p:sp>
        <p:nvSpPr>
          <p:cNvPr id="7"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Piensa</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2</a:t>
            </a:fld>
            <a:endParaRPr lang="es-ES" dirty="0"/>
          </a:p>
        </p:txBody>
      </p:sp>
      <p:sp>
        <p:nvSpPr>
          <p:cNvPr id="4" name="Marcador de texto 2"/>
          <p:cNvSpPr/>
          <p:nvPr/>
        </p:nvSpPr>
        <p:spPr>
          <a:xfrm>
            <a:off x="396240" y="1343025"/>
            <a:ext cx="8157845" cy="4031615"/>
          </a:xfrm>
          <a:prstGeom prst="rect">
            <a:avLst/>
          </a:prstGeom>
        </p:spPr>
        <p:txBody>
          <a:bodyPr vert="horz" rtlCol="0">
            <a:normAutofit fontScale="80000"/>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Digamos que eres es un agente inmobiliario. Tu negocio está creciendo, por lo que contratas a un grupo de nuevos agentes en prácticas para que te ayuden. </a:t>
            </a: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Pero hay un problema: puedes echar un vistazo a una casa y tener una idea bastante buena de su valor, pero tus pupilos no tienen tu experiencia por lo que no saben cómo ponerle precio a sus casas.</a:t>
            </a: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Para ayudar a tus alumnos (y tal vez regalarte unas vacaciones), decides escribir una pequeña aplicación que puede estimar el valor de una casa en tu área en función de su tamaño, vecindad, etc., y qué casas similares se han vendido.</a:t>
            </a:r>
          </a:p>
        </p:txBody>
      </p:sp>
      <p:sp>
        <p:nvSpPr>
          <p:cNvPr id="5" name="Cuadro de texto 4"/>
          <p:cNvSpPr txBox="1"/>
          <p:nvPr/>
        </p:nvSpPr>
        <p:spPr>
          <a:xfrm>
            <a:off x="1227455" y="6258560"/>
            <a:ext cx="7297420" cy="306705"/>
          </a:xfrm>
          <a:prstGeom prst="rect">
            <a:avLst/>
          </a:prstGeom>
          <a:noFill/>
        </p:spPr>
        <p:txBody>
          <a:bodyPr wrap="square" rtlCol="0" anchor="t">
            <a:spAutoFit/>
          </a:bodyPr>
          <a:lstStyle/>
          <a:p>
            <a:pPr algn="r"/>
            <a:r>
              <a:rPr lang="es-ES" altLang="en-US" sz="1400" dirty="0">
                <a:latin typeface="Tahoma" panose="020B0604030504040204" charset="0"/>
              </a:rPr>
              <a:t>Extracto del blog de Adam Geitgey: machinelearningisfun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True Positive Rate (TPR), Sensitivity, Recall</a:t>
            </a:r>
          </a:p>
        </p:txBody>
      </p:sp>
      <p:graphicFrame>
        <p:nvGraphicFramePr>
          <p:cNvPr id="5" name="Object 4"/>
          <p:cNvGraphicFramePr>
            <a:graphicFrameLocks noChangeAspect="1"/>
          </p:cNvGraphicFramePr>
          <p:nvPr/>
        </p:nvGraphicFramePr>
        <p:xfrm>
          <a:off x="295763" y="2688291"/>
          <a:ext cx="4177925" cy="2518984"/>
        </p:xfrm>
        <a:graphic>
          <a:graphicData uri="http://schemas.openxmlformats.org/presentationml/2006/ole">
            <mc:AlternateContent xmlns:mc="http://schemas.openxmlformats.org/markup-compatibility/2006">
              <mc:Choice xmlns:v="urn:schemas-microsoft-com:vml" Requires="v">
                <p:oleObj name="Equation" r:id="rId4" imgW="1408430" imgH="850265" progId="Equation.DSMT4">
                  <p:embed/>
                </p:oleObj>
              </mc:Choice>
              <mc:Fallback>
                <p:oleObj name="Equation" r:id="rId4" imgW="1408430" imgH="850265" progId="Equation.DSMT4">
                  <p:embed/>
                  <p:pic>
                    <p:nvPicPr>
                      <p:cNvPr id="0" name="Imagen 358420"/>
                      <p:cNvPicPr/>
                      <p:nvPr/>
                    </p:nvPicPr>
                    <p:blipFill>
                      <a:blip r:embed="rId5"/>
                      <a:stretch>
                        <a:fillRect/>
                      </a:stretch>
                    </p:blipFill>
                    <p:spPr>
                      <a:xfrm>
                        <a:off x="295763" y="2688291"/>
                        <a:ext cx="4177925" cy="2518984"/>
                      </a:xfrm>
                      <a:prstGeom prst="rect">
                        <a:avLst/>
                      </a:prstGeom>
                    </p:spPr>
                  </p:pic>
                </p:oleObj>
              </mc:Fallback>
            </mc:AlternateContent>
          </a:graphicData>
        </a:graphic>
      </p:graphicFrame>
      <p:graphicFrame>
        <p:nvGraphicFramePr>
          <p:cNvPr id="6" name="Content Placeholder 3"/>
          <p:cNvGraphicFramePr/>
          <p:nvPr/>
        </p:nvGraphicFramePr>
        <p:xfrm>
          <a:off x="5455011" y="3368842"/>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0000FF"/>
                          </a:solidFill>
                        </a:rPr>
                        <a:t>TP</a:t>
                      </a:r>
                    </a:p>
                  </a:txBody>
                  <a:tcPr marL="68580" marR="68580" marT="34290" marB="34290"/>
                </a:tc>
                <a:tc>
                  <a:txBody>
                    <a:bodyPr/>
                    <a:lstStyle/>
                    <a:p>
                      <a:r>
                        <a:rPr lang="en-US" sz="2100" dirty="0">
                          <a:solidFill>
                            <a:schemeClr val="tx1"/>
                          </a:solidFill>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FF0000"/>
                          </a:solidFill>
                        </a:rPr>
                        <a:t>FN</a:t>
                      </a:r>
                    </a:p>
                  </a:txBody>
                  <a:tcPr marL="68580" marR="68580" marT="34290" marB="34290"/>
                </a:tc>
                <a:tc>
                  <a:txBody>
                    <a:bodyPr/>
                    <a:lstStyle/>
                    <a:p>
                      <a:r>
                        <a:rPr lang="en-US" sz="2100" dirty="0"/>
                        <a:t>TN</a:t>
                      </a:r>
                    </a:p>
                  </a:txBody>
                  <a:tcPr marL="68580" marR="68580" marT="34290" marB="34290"/>
                </a:tc>
                <a:extLst>
                  <a:ext uri="{0D108BD9-81ED-4DB2-BD59-A6C34878D82A}">
                    <a16:rowId xmlns:a16="http://schemas.microsoft.com/office/drawing/2014/main" val="10002"/>
                  </a:ext>
                </a:extLst>
              </a:tr>
            </a:tbl>
          </a:graphicData>
        </a:graphic>
      </p:graphicFrame>
      <p:sp>
        <p:nvSpPr>
          <p:cNvPr id="7"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True Negative Rate (TNR), Specificity</a:t>
            </a:r>
          </a:p>
        </p:txBody>
      </p:sp>
      <p:graphicFrame>
        <p:nvGraphicFramePr>
          <p:cNvPr id="5" name="Object 4"/>
          <p:cNvGraphicFramePr>
            <a:graphicFrameLocks noChangeAspect="1"/>
          </p:cNvGraphicFramePr>
          <p:nvPr/>
        </p:nvGraphicFramePr>
        <p:xfrm>
          <a:off x="251135" y="2702747"/>
          <a:ext cx="4441031" cy="2519363"/>
        </p:xfrm>
        <a:graphic>
          <a:graphicData uri="http://schemas.openxmlformats.org/presentationml/2006/ole">
            <mc:AlternateContent xmlns:mc="http://schemas.openxmlformats.org/markup-compatibility/2006">
              <mc:Choice xmlns:v="urn:schemas-microsoft-com:vml" Requires="v">
                <p:oleObj name="Equation" r:id="rId4" imgW="1499870" imgH="850265" progId="Equation.DSMT4">
                  <p:embed/>
                </p:oleObj>
              </mc:Choice>
              <mc:Fallback>
                <p:oleObj name="Equation" r:id="rId4" imgW="1499870" imgH="850265" progId="Equation.DSMT4">
                  <p:embed/>
                  <p:pic>
                    <p:nvPicPr>
                      <p:cNvPr id="0" name="Imagen 359444"/>
                      <p:cNvPicPr/>
                      <p:nvPr/>
                    </p:nvPicPr>
                    <p:blipFill>
                      <a:blip r:embed="rId5"/>
                      <a:stretch>
                        <a:fillRect/>
                      </a:stretch>
                    </p:blipFill>
                    <p:spPr>
                      <a:xfrm>
                        <a:off x="251135" y="2702747"/>
                        <a:ext cx="4441031" cy="2519363"/>
                      </a:xfrm>
                      <a:prstGeom prst="rect">
                        <a:avLst/>
                      </a:prstGeom>
                    </p:spPr>
                  </p:pic>
                </p:oleObj>
              </mc:Fallback>
            </mc:AlternateContent>
          </a:graphicData>
        </a:graphic>
      </p:graphicFrame>
      <p:graphicFrame>
        <p:nvGraphicFramePr>
          <p:cNvPr id="6" name="Content Placeholder 3"/>
          <p:cNvGraphicFramePr/>
          <p:nvPr/>
        </p:nvGraphicFramePr>
        <p:xfrm>
          <a:off x="5455011" y="3368842"/>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000000"/>
                          </a:solidFill>
                        </a:rPr>
                        <a:t>TP</a:t>
                      </a:r>
                    </a:p>
                  </a:txBody>
                  <a:tcPr marL="68580" marR="68580" marT="34290" marB="34290"/>
                </a:tc>
                <a:tc>
                  <a:txBody>
                    <a:bodyPr/>
                    <a:lstStyle/>
                    <a:p>
                      <a:r>
                        <a:rPr lang="en-US" sz="2100" dirty="0">
                          <a:solidFill>
                            <a:srgbClr val="FF0000"/>
                          </a:solidFill>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chemeClr val="tx1"/>
                          </a:solidFill>
                        </a:rPr>
                        <a:t>FN</a:t>
                      </a:r>
                    </a:p>
                  </a:txBody>
                  <a:tcPr marL="68580" marR="68580" marT="34290" marB="34290"/>
                </a:tc>
                <a:tc>
                  <a:txBody>
                    <a:bodyPr/>
                    <a:lstStyle/>
                    <a:p>
                      <a:r>
                        <a:rPr lang="en-US" sz="2100" dirty="0">
                          <a:solidFill>
                            <a:srgbClr val="0000FF"/>
                          </a:solidFill>
                        </a:rPr>
                        <a:t>TN</a:t>
                      </a:r>
                    </a:p>
                  </a:txBody>
                  <a:tcPr marL="68580" marR="68580" marT="34290" marB="34290"/>
                </a:tc>
                <a:extLst>
                  <a:ext uri="{0D108BD9-81ED-4DB2-BD59-A6C34878D82A}">
                    <a16:rowId xmlns:a16="http://schemas.microsoft.com/office/drawing/2014/main" val="10002"/>
                  </a:ext>
                </a:extLst>
              </a:tr>
            </a:tbl>
          </a:graphicData>
        </a:graphic>
      </p:graphicFrame>
      <p:sp>
        <p:nvSpPr>
          <p:cNvPr id="7"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False Positive Rate (FPR)</a:t>
            </a:r>
          </a:p>
        </p:txBody>
      </p:sp>
      <p:graphicFrame>
        <p:nvGraphicFramePr>
          <p:cNvPr id="5" name="Object 4"/>
          <p:cNvGraphicFramePr>
            <a:graphicFrameLocks noChangeAspect="1"/>
          </p:cNvGraphicFramePr>
          <p:nvPr/>
        </p:nvGraphicFramePr>
        <p:xfrm>
          <a:off x="251136" y="2702746"/>
          <a:ext cx="4441031" cy="2519363"/>
        </p:xfrm>
        <a:graphic>
          <a:graphicData uri="http://schemas.openxmlformats.org/presentationml/2006/ole">
            <mc:AlternateContent xmlns:mc="http://schemas.openxmlformats.org/markup-compatibility/2006">
              <mc:Choice xmlns:v="urn:schemas-microsoft-com:vml" Requires="v">
                <p:oleObj name="Equation" r:id="rId4" imgW="1499870" imgH="850265" progId="Equation.DSMT4">
                  <p:embed/>
                </p:oleObj>
              </mc:Choice>
              <mc:Fallback>
                <p:oleObj name="Equation" r:id="rId4" imgW="1499870" imgH="850265" progId="Equation.DSMT4">
                  <p:embed/>
                  <p:pic>
                    <p:nvPicPr>
                      <p:cNvPr id="0" name="Imagen 360468"/>
                      <p:cNvPicPr/>
                      <p:nvPr/>
                    </p:nvPicPr>
                    <p:blipFill>
                      <a:blip r:embed="rId5"/>
                      <a:stretch>
                        <a:fillRect/>
                      </a:stretch>
                    </p:blipFill>
                    <p:spPr>
                      <a:xfrm>
                        <a:off x="251136" y="2702746"/>
                        <a:ext cx="4441031" cy="2519363"/>
                      </a:xfrm>
                      <a:prstGeom prst="rect">
                        <a:avLst/>
                      </a:prstGeom>
                    </p:spPr>
                  </p:pic>
                </p:oleObj>
              </mc:Fallback>
            </mc:AlternateContent>
          </a:graphicData>
        </a:graphic>
      </p:graphicFrame>
      <p:graphicFrame>
        <p:nvGraphicFramePr>
          <p:cNvPr id="6" name="Content Placeholder 3"/>
          <p:cNvGraphicFramePr/>
          <p:nvPr/>
        </p:nvGraphicFramePr>
        <p:xfrm>
          <a:off x="5455011" y="3368842"/>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000000"/>
                          </a:solidFill>
                        </a:rPr>
                        <a:t>TP</a:t>
                      </a:r>
                    </a:p>
                  </a:txBody>
                  <a:tcPr marL="68580" marR="68580" marT="34290" marB="34290"/>
                </a:tc>
                <a:tc>
                  <a:txBody>
                    <a:bodyPr/>
                    <a:lstStyle/>
                    <a:p>
                      <a:r>
                        <a:rPr lang="en-US" sz="2100" dirty="0">
                          <a:solidFill>
                            <a:srgbClr val="FF0000"/>
                          </a:solidFill>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chemeClr val="tx1"/>
                          </a:solidFill>
                        </a:rPr>
                        <a:t>FN</a:t>
                      </a:r>
                    </a:p>
                  </a:txBody>
                  <a:tcPr marL="68580" marR="68580" marT="34290" marB="34290"/>
                </a:tc>
                <a:tc>
                  <a:txBody>
                    <a:bodyPr/>
                    <a:lstStyle/>
                    <a:p>
                      <a:r>
                        <a:rPr lang="en-US" sz="2100" dirty="0">
                          <a:solidFill>
                            <a:srgbClr val="0000FF"/>
                          </a:solidFill>
                        </a:rPr>
                        <a:t>TN</a:t>
                      </a:r>
                    </a:p>
                  </a:txBody>
                  <a:tcPr marL="68580" marR="68580" marT="34290" marB="34290"/>
                </a:tc>
                <a:extLst>
                  <a:ext uri="{0D108BD9-81ED-4DB2-BD59-A6C34878D82A}">
                    <a16:rowId xmlns:a16="http://schemas.microsoft.com/office/drawing/2014/main" val="10002"/>
                  </a:ext>
                </a:extLst>
              </a:tr>
            </a:tbl>
          </a:graphicData>
        </a:graphic>
      </p:graphicFrame>
      <p:sp>
        <p:nvSpPr>
          <p:cNvPr id="7"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Precision</a:t>
            </a:r>
          </a:p>
        </p:txBody>
      </p:sp>
      <p:graphicFrame>
        <p:nvGraphicFramePr>
          <p:cNvPr id="5" name="Object 4"/>
          <p:cNvGraphicFramePr>
            <a:graphicFrameLocks noChangeAspect="1"/>
          </p:cNvGraphicFramePr>
          <p:nvPr/>
        </p:nvGraphicFramePr>
        <p:xfrm>
          <a:off x="236935" y="3006329"/>
          <a:ext cx="4960144" cy="1854994"/>
        </p:xfrm>
        <a:graphic>
          <a:graphicData uri="http://schemas.openxmlformats.org/presentationml/2006/ole">
            <mc:AlternateContent xmlns:mc="http://schemas.openxmlformats.org/markup-compatibility/2006">
              <mc:Choice xmlns:v="urn:schemas-microsoft-com:vml" Requires="v">
                <p:oleObj name="Equation" r:id="rId4" imgW="2267585" imgH="850265" progId="Equation.DSMT4">
                  <p:embed/>
                </p:oleObj>
              </mc:Choice>
              <mc:Fallback>
                <p:oleObj name="Equation" r:id="rId4" imgW="2267585" imgH="850265" progId="Equation.DSMT4">
                  <p:embed/>
                  <p:pic>
                    <p:nvPicPr>
                      <p:cNvPr id="0" name="Imagen 361492"/>
                      <p:cNvPicPr/>
                      <p:nvPr/>
                    </p:nvPicPr>
                    <p:blipFill>
                      <a:blip r:embed="rId5"/>
                      <a:stretch>
                        <a:fillRect/>
                      </a:stretch>
                    </p:blipFill>
                    <p:spPr>
                      <a:xfrm>
                        <a:off x="236935" y="3006329"/>
                        <a:ext cx="4960144" cy="1854994"/>
                      </a:xfrm>
                      <a:prstGeom prst="rect">
                        <a:avLst/>
                      </a:prstGeom>
                    </p:spPr>
                  </p:pic>
                </p:oleObj>
              </mc:Fallback>
            </mc:AlternateContent>
          </a:graphicData>
        </a:graphic>
      </p:graphicFrame>
      <p:graphicFrame>
        <p:nvGraphicFramePr>
          <p:cNvPr id="6" name="Content Placeholder 3"/>
          <p:cNvGraphicFramePr/>
          <p:nvPr/>
        </p:nvGraphicFramePr>
        <p:xfrm>
          <a:off x="5455011" y="3368842"/>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p>
                  </a:txBody>
                  <a:tcPr marL="68580" marR="68580" marT="34290" marB="34290"/>
                </a:tc>
                <a:tc>
                  <a:txBody>
                    <a:bodyPr/>
                    <a:lstStyle/>
                    <a:p>
                      <a:r>
                        <a:rPr lang="en-US" sz="2100" dirty="0"/>
                        <a:t>y=+1</a:t>
                      </a:r>
                    </a:p>
                  </a:txBody>
                  <a:tcPr marL="68580" marR="68580" marT="34290" marB="34290"/>
                </a:tc>
                <a:tc>
                  <a:txBody>
                    <a:bodyPr/>
                    <a:lstStyle/>
                    <a:p>
                      <a:r>
                        <a:rPr lang="en-US" sz="2100" dirty="0"/>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rgbClr val="0000FF"/>
                          </a:solidFill>
                        </a:rPr>
                        <a:t>TP</a:t>
                      </a:r>
                    </a:p>
                  </a:txBody>
                  <a:tcPr marL="68580" marR="68580" marT="34290" marB="34290"/>
                </a:tc>
                <a:tc>
                  <a:txBody>
                    <a:bodyPr/>
                    <a:lstStyle/>
                    <a:p>
                      <a:r>
                        <a:rPr lang="en-US" sz="2100" dirty="0">
                          <a:solidFill>
                            <a:srgbClr val="FF0000"/>
                          </a:solidFill>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t>ŷ</a:t>
                      </a:r>
                      <a:r>
                        <a:rPr lang="en-US" sz="2100" dirty="0"/>
                        <a:t>=-1</a:t>
                      </a:r>
                    </a:p>
                  </a:txBody>
                  <a:tcPr marL="68580" marR="68580" marT="34290" marB="34290"/>
                </a:tc>
                <a:tc>
                  <a:txBody>
                    <a:bodyPr/>
                    <a:lstStyle/>
                    <a:p>
                      <a:r>
                        <a:rPr lang="en-US" sz="2100" dirty="0">
                          <a:solidFill>
                            <a:schemeClr val="tx1"/>
                          </a:solidFill>
                        </a:rPr>
                        <a:t>FN</a:t>
                      </a:r>
                    </a:p>
                  </a:txBody>
                  <a:tcPr marL="68580" marR="68580" marT="34290" marB="34290"/>
                </a:tc>
                <a:tc>
                  <a:txBody>
                    <a:bodyPr/>
                    <a:lstStyle/>
                    <a:p>
                      <a:r>
                        <a:rPr lang="en-US" sz="2100" dirty="0">
                          <a:solidFill>
                            <a:schemeClr val="tx1"/>
                          </a:solidFill>
                        </a:rPr>
                        <a:t>TN</a:t>
                      </a:r>
                    </a:p>
                  </a:txBody>
                  <a:tcPr marL="68580" marR="68580" marT="34290" marB="34290"/>
                </a:tc>
                <a:extLst>
                  <a:ext uri="{0D108BD9-81ED-4DB2-BD59-A6C34878D82A}">
                    <a16:rowId xmlns:a16="http://schemas.microsoft.com/office/drawing/2014/main" val="10002"/>
                  </a:ext>
                </a:extLst>
              </a:tr>
            </a:tbl>
          </a:graphicData>
        </a:graphic>
      </p:graphicFrame>
      <p:sp>
        <p:nvSpPr>
          <p:cNvPr id="8"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charset="0"/>
                <a:ea typeface="+mn-ea"/>
                <a:sym typeface="+mn-ea"/>
              </a:rPr>
              <a:t>Evaluation Measures for Classifiers</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F1-score</a:t>
            </a:r>
          </a:p>
        </p:txBody>
      </p:sp>
      <p:graphicFrame>
        <p:nvGraphicFramePr>
          <p:cNvPr id="5" name="Object 4"/>
          <p:cNvGraphicFramePr>
            <a:graphicFrameLocks noChangeAspect="1"/>
          </p:cNvGraphicFramePr>
          <p:nvPr/>
        </p:nvGraphicFramePr>
        <p:xfrm>
          <a:off x="407254" y="3244219"/>
          <a:ext cx="4310633" cy="1076911"/>
        </p:xfrm>
        <a:graphic>
          <a:graphicData uri="http://schemas.openxmlformats.org/presentationml/2006/ole">
            <mc:AlternateContent xmlns:mc="http://schemas.openxmlformats.org/markup-compatibility/2006">
              <mc:Choice xmlns:v="urn:schemas-microsoft-com:vml" Requires="v">
                <p:oleObj name="Equation" r:id="rId4" imgW="1572895" imgH="393065" progId="Equation.DSMT4">
                  <p:embed/>
                </p:oleObj>
              </mc:Choice>
              <mc:Fallback>
                <p:oleObj name="Equation" r:id="rId4" imgW="1572895" imgH="393065" progId="Equation.DSMT4">
                  <p:embed/>
                  <p:pic>
                    <p:nvPicPr>
                      <p:cNvPr id="0" name="Imagen 362516"/>
                      <p:cNvPicPr/>
                      <p:nvPr/>
                    </p:nvPicPr>
                    <p:blipFill>
                      <a:blip r:embed="rId5"/>
                      <a:stretch>
                        <a:fillRect/>
                      </a:stretch>
                    </p:blipFill>
                    <p:spPr>
                      <a:xfrm>
                        <a:off x="407254" y="3244219"/>
                        <a:ext cx="4310633" cy="1076911"/>
                      </a:xfrm>
                      <a:prstGeom prst="rect">
                        <a:avLst/>
                      </a:prstGeom>
                    </p:spPr>
                  </p:pic>
                </p:oleObj>
              </mc:Fallback>
            </mc:AlternateContent>
          </a:graphicData>
        </a:graphic>
      </p:graphicFrame>
      <p:graphicFrame>
        <p:nvGraphicFramePr>
          <p:cNvPr id="6" name="Content Placeholder 3"/>
          <p:cNvGraphicFramePr/>
          <p:nvPr/>
        </p:nvGraphicFramePr>
        <p:xfrm>
          <a:off x="5584892" y="2271947"/>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latin typeface="Tahoma" panose="020B0604030504040204" charset="0"/>
                      </a:endParaRPr>
                    </a:p>
                  </a:txBody>
                  <a:tcPr marL="68580" marR="68580" marT="34290" marB="34290"/>
                </a:tc>
                <a:tc>
                  <a:txBody>
                    <a:bodyPr/>
                    <a:lstStyle/>
                    <a:p>
                      <a:r>
                        <a:rPr lang="en-US" sz="2100" dirty="0">
                          <a:latin typeface="Tahoma" panose="020B0604030504040204" charset="0"/>
                        </a:rPr>
                        <a:t>y=+1</a:t>
                      </a:r>
                    </a:p>
                  </a:txBody>
                  <a:tcPr marL="68580" marR="68580" marT="34290" marB="34290"/>
                </a:tc>
                <a:tc>
                  <a:txBody>
                    <a:bodyPr/>
                    <a:lstStyle/>
                    <a:p>
                      <a:r>
                        <a:rPr lang="en-US" sz="2100" dirty="0">
                          <a:latin typeface="Tahoma" panose="020B0604030504040204" charset="0"/>
                        </a:rPr>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latin typeface="Tahoma" panose="020B0604030504040204" charset="0"/>
                        </a:rPr>
                        <a:t>ŷ</a:t>
                      </a:r>
                      <a:r>
                        <a:rPr lang="en-US" sz="2100" dirty="0">
                          <a:latin typeface="Tahoma" panose="020B0604030504040204" charset="0"/>
                        </a:rPr>
                        <a:t>=1</a:t>
                      </a:r>
                    </a:p>
                  </a:txBody>
                  <a:tcPr marL="68580" marR="68580" marT="34290" marB="34290"/>
                </a:tc>
                <a:tc>
                  <a:txBody>
                    <a:bodyPr/>
                    <a:lstStyle/>
                    <a:p>
                      <a:r>
                        <a:rPr lang="en-US" sz="2100" dirty="0">
                          <a:solidFill>
                            <a:srgbClr val="0000FF"/>
                          </a:solidFill>
                          <a:latin typeface="Tahoma" panose="020B0604030504040204" charset="0"/>
                        </a:rPr>
                        <a:t>TP</a:t>
                      </a:r>
                    </a:p>
                  </a:txBody>
                  <a:tcPr marL="68580" marR="68580" marT="34290" marB="34290"/>
                </a:tc>
                <a:tc>
                  <a:txBody>
                    <a:bodyPr/>
                    <a:lstStyle/>
                    <a:p>
                      <a:r>
                        <a:rPr lang="en-US" sz="2100" dirty="0">
                          <a:solidFill>
                            <a:srgbClr val="FF0000"/>
                          </a:solidFill>
                          <a:latin typeface="Tahoma" panose="020B0604030504040204" charset="0"/>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latin typeface="Tahoma" panose="020B0604030504040204" charset="0"/>
                        </a:rPr>
                        <a:t>ŷ</a:t>
                      </a:r>
                      <a:r>
                        <a:rPr lang="en-US" sz="2100" dirty="0">
                          <a:latin typeface="Tahoma" panose="020B0604030504040204" charset="0"/>
                        </a:rPr>
                        <a:t>=-1</a:t>
                      </a:r>
                    </a:p>
                  </a:txBody>
                  <a:tcPr marL="68580" marR="68580" marT="34290" marB="34290"/>
                </a:tc>
                <a:tc>
                  <a:txBody>
                    <a:bodyPr/>
                    <a:lstStyle/>
                    <a:p>
                      <a:r>
                        <a:rPr lang="en-US" sz="2100" dirty="0">
                          <a:solidFill>
                            <a:schemeClr val="tx1"/>
                          </a:solidFill>
                          <a:latin typeface="Tahoma" panose="020B0604030504040204" charset="0"/>
                        </a:rPr>
                        <a:t>FN</a:t>
                      </a:r>
                    </a:p>
                  </a:txBody>
                  <a:tcPr marL="68580" marR="68580" marT="34290" marB="34290"/>
                </a:tc>
                <a:tc>
                  <a:txBody>
                    <a:bodyPr/>
                    <a:lstStyle/>
                    <a:p>
                      <a:r>
                        <a:rPr lang="en-US" sz="2100" dirty="0">
                          <a:solidFill>
                            <a:schemeClr val="tx1"/>
                          </a:solidFill>
                          <a:latin typeface="Tahoma" panose="020B0604030504040204" charset="0"/>
                        </a:rPr>
                        <a:t>TN</a:t>
                      </a:r>
                    </a:p>
                  </a:txBody>
                  <a:tcPr marL="68580" marR="68580" marT="34290" marB="34290"/>
                </a:tc>
                <a:extLst>
                  <a:ext uri="{0D108BD9-81ED-4DB2-BD59-A6C34878D82A}">
                    <a16:rowId xmlns:a16="http://schemas.microsoft.com/office/drawing/2014/main" val="10002"/>
                  </a:ext>
                </a:extLst>
              </a:tr>
            </a:tbl>
          </a:graphicData>
        </a:graphic>
      </p:graphicFrame>
      <p:graphicFrame>
        <p:nvGraphicFramePr>
          <p:cNvPr id="7" name="Content Placeholder 3"/>
          <p:cNvGraphicFramePr/>
          <p:nvPr/>
        </p:nvGraphicFramePr>
        <p:xfrm>
          <a:off x="5554880" y="4175918"/>
          <a:ext cx="3377565" cy="1167765"/>
        </p:xfrm>
        <a:graphic>
          <a:graphicData uri="http://schemas.openxmlformats.org/drawingml/2006/table">
            <a:tbl>
              <a:tblPr firstRow="1" bandRow="1">
                <a:tableStyleId>{5940675A-B579-460E-94D1-54222C63F5DA}</a:tableStyleId>
              </a:tblPr>
              <a:tblGrid>
                <a:gridCol w="1125855">
                  <a:extLst>
                    <a:ext uri="{9D8B030D-6E8A-4147-A177-3AD203B41FA5}">
                      <a16:colId xmlns:a16="http://schemas.microsoft.com/office/drawing/2014/main" val="20000"/>
                    </a:ext>
                  </a:extLst>
                </a:gridCol>
                <a:gridCol w="1125855">
                  <a:extLst>
                    <a:ext uri="{9D8B030D-6E8A-4147-A177-3AD203B41FA5}">
                      <a16:colId xmlns:a16="http://schemas.microsoft.com/office/drawing/2014/main" val="20001"/>
                    </a:ext>
                  </a:extLst>
                </a:gridCol>
                <a:gridCol w="1125855">
                  <a:extLst>
                    <a:ext uri="{9D8B030D-6E8A-4147-A177-3AD203B41FA5}">
                      <a16:colId xmlns:a16="http://schemas.microsoft.com/office/drawing/2014/main" val="20002"/>
                    </a:ext>
                  </a:extLst>
                </a:gridCol>
              </a:tblGrid>
              <a:tr h="389255">
                <a:tc>
                  <a:txBody>
                    <a:bodyPr/>
                    <a:lstStyle/>
                    <a:p>
                      <a:endParaRPr lang="en-US" sz="2100" dirty="0">
                        <a:latin typeface="Tahoma" panose="020B0604030504040204" charset="0"/>
                      </a:endParaRPr>
                    </a:p>
                  </a:txBody>
                  <a:tcPr marL="68580" marR="68580" marT="34290" marB="34290"/>
                </a:tc>
                <a:tc>
                  <a:txBody>
                    <a:bodyPr/>
                    <a:lstStyle/>
                    <a:p>
                      <a:r>
                        <a:rPr lang="en-US" sz="2100" dirty="0">
                          <a:latin typeface="Tahoma" panose="020B0604030504040204" charset="0"/>
                        </a:rPr>
                        <a:t>y=+1</a:t>
                      </a:r>
                    </a:p>
                  </a:txBody>
                  <a:tcPr marL="68580" marR="68580" marT="34290" marB="34290"/>
                </a:tc>
                <a:tc>
                  <a:txBody>
                    <a:bodyPr/>
                    <a:lstStyle/>
                    <a:p>
                      <a:r>
                        <a:rPr lang="en-US" sz="2100" dirty="0">
                          <a:latin typeface="Tahoma" panose="020B0604030504040204" charset="0"/>
                        </a:rPr>
                        <a:t>y=-1</a:t>
                      </a:r>
                    </a:p>
                  </a:txBody>
                  <a:tcPr marL="68580" marR="68580" marT="34290" marB="34290"/>
                </a:tc>
                <a:extLst>
                  <a:ext uri="{0D108BD9-81ED-4DB2-BD59-A6C34878D82A}">
                    <a16:rowId xmlns:a16="http://schemas.microsoft.com/office/drawing/2014/main" val="10000"/>
                  </a:ext>
                </a:extLst>
              </a:tr>
              <a:tr h="389255">
                <a:tc>
                  <a:txBody>
                    <a:bodyPr/>
                    <a:lstStyle/>
                    <a:p>
                      <a:r>
                        <a:rPr lang="en-US" sz="2100" dirty="0" err="1">
                          <a:latin typeface="Tahoma" panose="020B0604030504040204" charset="0"/>
                        </a:rPr>
                        <a:t>ŷ</a:t>
                      </a:r>
                      <a:r>
                        <a:rPr lang="en-US" sz="2100" dirty="0">
                          <a:latin typeface="Tahoma" panose="020B0604030504040204" charset="0"/>
                        </a:rPr>
                        <a:t>=1</a:t>
                      </a:r>
                    </a:p>
                  </a:txBody>
                  <a:tcPr marL="68580" marR="68580" marT="34290" marB="34290"/>
                </a:tc>
                <a:tc>
                  <a:txBody>
                    <a:bodyPr/>
                    <a:lstStyle/>
                    <a:p>
                      <a:r>
                        <a:rPr lang="en-US" sz="2100" dirty="0">
                          <a:solidFill>
                            <a:srgbClr val="0000FF"/>
                          </a:solidFill>
                          <a:latin typeface="Tahoma" panose="020B0604030504040204" charset="0"/>
                        </a:rPr>
                        <a:t>TP</a:t>
                      </a:r>
                    </a:p>
                  </a:txBody>
                  <a:tcPr marL="68580" marR="68580" marT="34290" marB="34290"/>
                </a:tc>
                <a:tc>
                  <a:txBody>
                    <a:bodyPr/>
                    <a:lstStyle/>
                    <a:p>
                      <a:r>
                        <a:rPr lang="en-US" sz="2100" dirty="0">
                          <a:solidFill>
                            <a:schemeClr val="tx1"/>
                          </a:solidFill>
                          <a:latin typeface="Tahoma" panose="020B0604030504040204" charset="0"/>
                        </a:rPr>
                        <a:t>FP</a:t>
                      </a:r>
                    </a:p>
                  </a:txBody>
                  <a:tcPr marL="68580" marR="68580" marT="34290" marB="34290"/>
                </a:tc>
                <a:extLst>
                  <a:ext uri="{0D108BD9-81ED-4DB2-BD59-A6C34878D82A}">
                    <a16:rowId xmlns:a16="http://schemas.microsoft.com/office/drawing/2014/main" val="10001"/>
                  </a:ext>
                </a:extLst>
              </a:tr>
              <a:tr h="389255">
                <a:tc>
                  <a:txBody>
                    <a:bodyPr/>
                    <a:lstStyle/>
                    <a:p>
                      <a:r>
                        <a:rPr lang="en-US" sz="2100" dirty="0" err="1">
                          <a:latin typeface="Tahoma" panose="020B0604030504040204" charset="0"/>
                        </a:rPr>
                        <a:t>ŷ</a:t>
                      </a:r>
                      <a:r>
                        <a:rPr lang="en-US" sz="2100" dirty="0">
                          <a:latin typeface="Tahoma" panose="020B0604030504040204" charset="0"/>
                        </a:rPr>
                        <a:t>=-1</a:t>
                      </a:r>
                    </a:p>
                  </a:txBody>
                  <a:tcPr marL="68580" marR="68580" marT="34290" marB="34290"/>
                </a:tc>
                <a:tc>
                  <a:txBody>
                    <a:bodyPr/>
                    <a:lstStyle/>
                    <a:p>
                      <a:r>
                        <a:rPr lang="en-US" sz="2100" dirty="0">
                          <a:solidFill>
                            <a:srgbClr val="FF0000"/>
                          </a:solidFill>
                          <a:latin typeface="Tahoma" panose="020B0604030504040204" charset="0"/>
                        </a:rPr>
                        <a:t>FN</a:t>
                      </a:r>
                    </a:p>
                  </a:txBody>
                  <a:tcPr marL="68580" marR="68580" marT="34290" marB="34290"/>
                </a:tc>
                <a:tc>
                  <a:txBody>
                    <a:bodyPr/>
                    <a:lstStyle/>
                    <a:p>
                      <a:r>
                        <a:rPr lang="en-US" sz="2100" dirty="0">
                          <a:latin typeface="Tahoma" panose="020B0604030504040204" charset="0"/>
                        </a:rPr>
                        <a:t>TN</a:t>
                      </a:r>
                    </a:p>
                  </a:txBody>
                  <a:tcPr marL="68580" marR="68580" marT="34290" marB="34290"/>
                </a:tc>
                <a:extLst>
                  <a:ext uri="{0D108BD9-81ED-4DB2-BD59-A6C34878D82A}">
                    <a16:rowId xmlns:a16="http://schemas.microsoft.com/office/drawing/2014/main" val="10002"/>
                  </a:ext>
                </a:extLst>
              </a:tr>
            </a:tbl>
          </a:graphicData>
        </a:graphic>
      </p:graphicFrame>
      <p:sp>
        <p:nvSpPr>
          <p:cNvPr id="4" name="TextBox 3"/>
          <p:cNvSpPr txBox="1"/>
          <p:nvPr/>
        </p:nvSpPr>
        <p:spPr>
          <a:xfrm>
            <a:off x="6825982" y="3743813"/>
            <a:ext cx="967740" cy="460375"/>
          </a:xfrm>
          <a:prstGeom prst="rect">
            <a:avLst/>
          </a:prstGeom>
          <a:noFill/>
        </p:spPr>
        <p:txBody>
          <a:bodyPr wrap="none" rtlCol="0">
            <a:spAutoFit/>
          </a:bodyPr>
          <a:lstStyle/>
          <a:p>
            <a:r>
              <a:rPr lang="en-US" sz="2400" dirty="0">
                <a:latin typeface="Tahoma" panose="020B0604030504040204" charset="0"/>
              </a:rPr>
              <a:t>Recall</a:t>
            </a:r>
          </a:p>
        </p:txBody>
      </p:sp>
      <p:sp>
        <p:nvSpPr>
          <p:cNvPr id="8" name="TextBox 7"/>
          <p:cNvSpPr txBox="1"/>
          <p:nvPr/>
        </p:nvSpPr>
        <p:spPr>
          <a:xfrm>
            <a:off x="6752676" y="1750920"/>
            <a:ext cx="1371600" cy="460375"/>
          </a:xfrm>
          <a:prstGeom prst="rect">
            <a:avLst/>
          </a:prstGeom>
          <a:noFill/>
        </p:spPr>
        <p:txBody>
          <a:bodyPr wrap="none" rtlCol="0">
            <a:spAutoFit/>
          </a:bodyPr>
          <a:lstStyle/>
          <a:p>
            <a:r>
              <a:rPr lang="en-US" sz="2400" dirty="0">
                <a:latin typeface="Tahoma" panose="020B0604030504040204" charset="0"/>
              </a:rPr>
              <a:t>Precision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75625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Information Retrieval</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2"/>
              </a:buBlip>
            </a:pPr>
            <a:r>
              <a:rPr lang="es-ES" sz="2400" dirty="0">
                <a:latin typeface="Tahoma" panose="020B0604030504040204"/>
                <a:cs typeface="Tahoma" panose="020B0604030504040204"/>
                <a:sym typeface="+mn-ea"/>
              </a:rPr>
              <a:t>Precision@N para una búsqueda: De las N páginas Top recividas, cuantas son relavantes?  </a:t>
            </a:r>
          </a:p>
          <a:p>
            <a:pPr lvl="0" algn="l">
              <a:spcBef>
                <a:spcPct val="20000"/>
              </a:spcBef>
              <a:buFontTx/>
              <a:buBlip>
                <a:blip r:embed="rId2"/>
              </a:buBlip>
            </a:pPr>
            <a:endParaRPr lang="es-ES" sz="2400" dirty="0">
              <a:latin typeface="Tahoma" panose="020B0604030504040204"/>
              <a:cs typeface="Tahoma" panose="020B0604030504040204"/>
              <a:sym typeface="+mn-ea"/>
            </a:endParaRPr>
          </a:p>
          <a:p>
            <a:pPr lvl="0" algn="l">
              <a:spcBef>
                <a:spcPct val="20000"/>
              </a:spcBef>
              <a:buFontTx/>
              <a:buBlip>
                <a:blip r:embed="rId2"/>
              </a:buBlip>
            </a:pPr>
            <a:endParaRPr lang="es-ES" sz="2400" dirty="0">
              <a:latin typeface="Tahoma" panose="020B0604030504040204"/>
              <a:cs typeface="Tahoma" panose="020B0604030504040204"/>
              <a:sym typeface="+mn-ea"/>
            </a:endParaRPr>
          </a:p>
          <a:p>
            <a:pPr lvl="0" algn="l">
              <a:spcBef>
                <a:spcPct val="20000"/>
              </a:spcBef>
              <a:buFontTx/>
              <a:buBlip>
                <a:blip r:embed="rId2"/>
              </a:buBlip>
            </a:pPr>
            <a:endParaRPr lang="es-ES" sz="2400" dirty="0">
              <a:latin typeface="Tahoma" panose="020B0604030504040204"/>
              <a:cs typeface="Tahoma" panose="020B0604030504040204"/>
              <a:sym typeface="+mn-ea"/>
            </a:endParaRPr>
          </a:p>
          <a:p>
            <a:pPr lvl="0" algn="l">
              <a:spcBef>
                <a:spcPct val="20000"/>
              </a:spcBef>
              <a:buFontTx/>
              <a:buBlip>
                <a:blip r:embed="rId2"/>
              </a:buBlip>
            </a:pPr>
            <a:endParaRPr lang="es-ES" sz="2400" dirty="0">
              <a:latin typeface="Tahoma" panose="020B0604030504040204"/>
              <a:cs typeface="Tahoma" panose="020B0604030504040204"/>
              <a:sym typeface="+mn-ea"/>
            </a:endParaRPr>
          </a:p>
          <a:p>
            <a:pPr lvl="0" algn="l">
              <a:spcBef>
                <a:spcPct val="20000"/>
              </a:spcBef>
              <a:buFontTx/>
              <a:buBlip>
                <a:blip r:embed="rId2"/>
              </a:buBlip>
            </a:pPr>
            <a:r>
              <a:rPr lang="es-ES" sz="2400" dirty="0">
                <a:latin typeface="Tahoma" panose="020B0604030504040204"/>
                <a:cs typeface="Tahoma" panose="020B0604030504040204"/>
                <a:sym typeface="+mn-ea"/>
              </a:rPr>
              <a:t>Recall@N para una búsqueda: Si hay NN=#Pos páginas relavantes, qué fracción devolvió la búsqueda?</a:t>
            </a:r>
          </a:p>
        </p:txBody>
      </p:sp>
      <p:graphicFrame>
        <p:nvGraphicFramePr>
          <p:cNvPr id="4" name="Object 3"/>
          <p:cNvGraphicFramePr>
            <a:graphicFrameLocks noChangeAspect="1"/>
          </p:cNvGraphicFramePr>
          <p:nvPr/>
        </p:nvGraphicFramePr>
        <p:xfrm>
          <a:off x="5413684" y="2502593"/>
          <a:ext cx="3251795" cy="1093436"/>
        </p:xfrm>
        <a:graphic>
          <a:graphicData uri="http://schemas.openxmlformats.org/presentationml/2006/ole">
            <mc:AlternateContent xmlns:mc="http://schemas.openxmlformats.org/markup-compatibility/2006">
              <mc:Choice xmlns:v="urn:schemas-microsoft-com:vml" Requires="v">
                <p:oleObj name="Equation" r:id="rId3" imgW="1243330" imgH="420370" progId="Equation.DSMT4">
                  <p:embed/>
                </p:oleObj>
              </mc:Choice>
              <mc:Fallback>
                <p:oleObj name="Equation" r:id="rId3" imgW="1243330" imgH="420370" progId="Equation.DSMT4">
                  <p:embed/>
                  <p:pic>
                    <p:nvPicPr>
                      <p:cNvPr id="0" name="Imagen 363555"/>
                      <p:cNvPicPr/>
                      <p:nvPr/>
                    </p:nvPicPr>
                    <p:blipFill>
                      <a:blip r:embed="rId4"/>
                      <a:stretch>
                        <a:fillRect/>
                      </a:stretch>
                    </p:blipFill>
                    <p:spPr>
                      <a:xfrm>
                        <a:off x="5413684" y="2502593"/>
                        <a:ext cx="3251795" cy="1093436"/>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6461518" y="5183416"/>
          <a:ext cx="1047373" cy="1046304"/>
        </p:xfrm>
        <a:graphic>
          <a:graphicData uri="http://schemas.openxmlformats.org/presentationml/2006/ole">
            <mc:AlternateContent xmlns:mc="http://schemas.openxmlformats.org/markup-compatibility/2006">
              <mc:Choice xmlns:v="urn:schemas-microsoft-com:vml" Requires="v">
                <p:oleObj name="Equation" r:id="rId5" imgW="393065" imgH="393065" progId="Equation.DSMT4">
                  <p:embed/>
                </p:oleObj>
              </mc:Choice>
              <mc:Fallback>
                <p:oleObj name="Equation" r:id="rId5" imgW="393065" imgH="393065" progId="Equation.DSMT4">
                  <p:embed/>
                  <p:pic>
                    <p:nvPicPr>
                      <p:cNvPr id="0" name="Imagen 363556"/>
                      <p:cNvPicPr/>
                      <p:nvPr/>
                    </p:nvPicPr>
                    <p:blipFill>
                      <a:blip r:embed="rId6"/>
                      <a:stretch>
                        <a:fillRect/>
                      </a:stretch>
                    </p:blipFill>
                    <p:spPr>
                      <a:xfrm>
                        <a:off x="6461518" y="5183416"/>
                        <a:ext cx="1047373" cy="1046304"/>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ROC Curves</a:t>
            </a:r>
          </a:p>
        </p:txBody>
      </p:sp>
      <p:sp>
        <p:nvSpPr>
          <p:cNvPr id="3" name="Content Placeholder 2"/>
          <p:cNvSpPr>
            <a:spLocks noGrp="1"/>
          </p:cNvSpPr>
          <p:nvPr>
            <p:ph sz="quarter" idx="10"/>
          </p:nvPr>
        </p:nvSpPr>
        <p:spPr>
          <a:xfrm>
            <a:off x="170260" y="1542819"/>
            <a:ext cx="8643938" cy="1041631"/>
          </a:xfrm>
        </p:spPr>
        <p:txBody>
          <a:bodyPr vert="horz" rtlCol="0">
            <a:normAutofit/>
          </a:bodyPr>
          <a:lstStyle/>
          <a:p>
            <a:pPr lvl="0" algn="l">
              <a:spcBef>
                <a:spcPct val="20000"/>
              </a:spcBef>
              <a:buFontTx/>
              <a:buBlip>
                <a:blip r:embed="rId2"/>
              </a:buBlip>
            </a:pPr>
            <a:r>
              <a:rPr lang="es-ES" sz="2400" dirty="0">
                <a:latin typeface="Tahoma" panose="020B0604030504040204"/>
                <a:cs typeface="Tahoma" panose="020B0604030504040204"/>
                <a:sym typeface="+mn-ea"/>
              </a:rPr>
              <a:t>For a particular False Positive Rate (FPR), what is the True Positive Rate (TPR)?</a:t>
            </a:r>
          </a:p>
        </p:txBody>
      </p:sp>
      <p:cxnSp>
        <p:nvCxnSpPr>
          <p:cNvPr id="5" name="Straight Arrow Connector 4"/>
          <p:cNvCxnSpPr/>
          <p:nvPr/>
        </p:nvCxnSpPr>
        <p:spPr>
          <a:xfrm flipV="1">
            <a:off x="1663700" y="5314950"/>
            <a:ext cx="6045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701802" y="2749553"/>
            <a:ext cx="0" cy="256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7848600" y="5175250"/>
            <a:ext cx="635000" cy="414020"/>
          </a:xfrm>
          <a:prstGeom prst="rect">
            <a:avLst/>
          </a:prstGeom>
          <a:noFill/>
        </p:spPr>
        <p:txBody>
          <a:bodyPr wrap="none" rtlCol="0">
            <a:spAutoFit/>
          </a:bodyPr>
          <a:lstStyle/>
          <a:p>
            <a:r>
              <a:rPr lang="en-US" sz="2100" dirty="0"/>
              <a:t>FPR</a:t>
            </a:r>
          </a:p>
        </p:txBody>
      </p:sp>
      <p:sp>
        <p:nvSpPr>
          <p:cNvPr id="7" name="TextBox 6"/>
          <p:cNvSpPr txBox="1"/>
          <p:nvPr/>
        </p:nvSpPr>
        <p:spPr>
          <a:xfrm>
            <a:off x="927101" y="3689351"/>
            <a:ext cx="651510" cy="414020"/>
          </a:xfrm>
          <a:prstGeom prst="rect">
            <a:avLst/>
          </a:prstGeom>
          <a:noFill/>
        </p:spPr>
        <p:txBody>
          <a:bodyPr wrap="none" rtlCol="0">
            <a:spAutoFit/>
          </a:bodyPr>
          <a:lstStyle/>
          <a:p>
            <a:r>
              <a:rPr lang="en-US" sz="2100" dirty="0"/>
              <a:t>TPR</a:t>
            </a:r>
          </a:p>
        </p:txBody>
      </p:sp>
      <p:sp>
        <p:nvSpPr>
          <p:cNvPr id="8" name="TextBox 7"/>
          <p:cNvSpPr txBox="1"/>
          <p:nvPr/>
        </p:nvSpPr>
        <p:spPr>
          <a:xfrm>
            <a:off x="1282700" y="2559050"/>
            <a:ext cx="328295" cy="414020"/>
          </a:xfrm>
          <a:prstGeom prst="rect">
            <a:avLst/>
          </a:prstGeom>
          <a:noFill/>
        </p:spPr>
        <p:txBody>
          <a:bodyPr wrap="none" rtlCol="0">
            <a:spAutoFit/>
          </a:bodyPr>
          <a:lstStyle/>
          <a:p>
            <a:r>
              <a:rPr lang="en-US" sz="2100" dirty="0"/>
              <a:t>1</a:t>
            </a:r>
          </a:p>
        </p:txBody>
      </p:sp>
      <p:sp>
        <p:nvSpPr>
          <p:cNvPr id="9" name="TextBox 8"/>
          <p:cNvSpPr txBox="1"/>
          <p:nvPr/>
        </p:nvSpPr>
        <p:spPr>
          <a:xfrm>
            <a:off x="6845300" y="5403851"/>
            <a:ext cx="328295" cy="414020"/>
          </a:xfrm>
          <a:prstGeom prst="rect">
            <a:avLst/>
          </a:prstGeom>
          <a:noFill/>
        </p:spPr>
        <p:txBody>
          <a:bodyPr wrap="none" rtlCol="0">
            <a:spAutoFit/>
          </a:bodyPr>
          <a:lstStyle/>
          <a:p>
            <a:r>
              <a:rPr lang="en-US" sz="2100" dirty="0"/>
              <a:t>1</a:t>
            </a:r>
          </a:p>
        </p:txBody>
      </p:sp>
      <p:sp>
        <p:nvSpPr>
          <p:cNvPr id="10" name="TextBox 9"/>
          <p:cNvSpPr txBox="1"/>
          <p:nvPr/>
        </p:nvSpPr>
        <p:spPr>
          <a:xfrm>
            <a:off x="1524000" y="5467351"/>
            <a:ext cx="328295" cy="414020"/>
          </a:xfrm>
          <a:prstGeom prst="rect">
            <a:avLst/>
          </a:prstGeom>
          <a:noFill/>
        </p:spPr>
        <p:txBody>
          <a:bodyPr wrap="none" rtlCol="0">
            <a:spAutoFit/>
          </a:bodyPr>
          <a:lstStyle/>
          <a:p>
            <a:r>
              <a:rPr lang="en-US" sz="2100" dirty="0"/>
              <a:t>0</a:t>
            </a:r>
          </a:p>
        </p:txBody>
      </p:sp>
      <p:sp>
        <p:nvSpPr>
          <p:cNvPr id="11" name="TextBox 10"/>
          <p:cNvSpPr txBox="1"/>
          <p:nvPr/>
        </p:nvSpPr>
        <p:spPr>
          <a:xfrm>
            <a:off x="1257300" y="4972051"/>
            <a:ext cx="328295" cy="414020"/>
          </a:xfrm>
          <a:prstGeom prst="rect">
            <a:avLst/>
          </a:prstGeom>
          <a:noFill/>
        </p:spPr>
        <p:txBody>
          <a:bodyPr wrap="none" rtlCol="0">
            <a:spAutoFit/>
          </a:bodyPr>
          <a:lstStyle/>
          <a:p>
            <a:r>
              <a:rPr lang="en-US" sz="2100" dirty="0"/>
              <a:t>0</a:t>
            </a:r>
          </a:p>
        </p:txBody>
      </p:sp>
      <p:sp>
        <p:nvSpPr>
          <p:cNvPr id="12" name="Oval 11"/>
          <p:cNvSpPr/>
          <p:nvPr/>
        </p:nvSpPr>
        <p:spPr>
          <a:xfrm>
            <a:off x="2197100" y="35750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971787" y="3067062"/>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p:cNvSpPr/>
          <p:nvPr/>
        </p:nvSpPr>
        <p:spPr>
          <a:xfrm>
            <a:off x="4292564" y="2927367"/>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Freeform 15"/>
          <p:cNvSpPr/>
          <p:nvPr/>
        </p:nvSpPr>
        <p:spPr>
          <a:xfrm>
            <a:off x="1701800" y="2863850"/>
            <a:ext cx="5308600" cy="2425700"/>
          </a:xfrm>
          <a:custGeom>
            <a:avLst/>
            <a:gdLst>
              <a:gd name="connsiteX0" fmla="*/ 0 w 7078133"/>
              <a:gd name="connsiteY0" fmla="*/ 3234266 h 3234266"/>
              <a:gd name="connsiteX1" fmla="*/ 16933 w 7078133"/>
              <a:gd name="connsiteY1" fmla="*/ 3081866 h 3234266"/>
              <a:gd name="connsiteX2" fmla="*/ 50800 w 7078133"/>
              <a:gd name="connsiteY2" fmla="*/ 2963333 h 3234266"/>
              <a:gd name="connsiteX3" fmla="*/ 84666 w 7078133"/>
              <a:gd name="connsiteY3" fmla="*/ 2726266 h 3234266"/>
              <a:gd name="connsiteX4" fmla="*/ 152400 w 7078133"/>
              <a:gd name="connsiteY4" fmla="*/ 2590800 h 3234266"/>
              <a:gd name="connsiteX5" fmla="*/ 169333 w 7078133"/>
              <a:gd name="connsiteY5" fmla="*/ 2489200 h 3234266"/>
              <a:gd name="connsiteX6" fmla="*/ 203200 w 7078133"/>
              <a:gd name="connsiteY6" fmla="*/ 2438400 h 3234266"/>
              <a:gd name="connsiteX7" fmla="*/ 254000 w 7078133"/>
              <a:gd name="connsiteY7" fmla="*/ 2353733 h 3234266"/>
              <a:gd name="connsiteX8" fmla="*/ 270933 w 7078133"/>
              <a:gd name="connsiteY8" fmla="*/ 2269066 h 3234266"/>
              <a:gd name="connsiteX9" fmla="*/ 304800 w 7078133"/>
              <a:gd name="connsiteY9" fmla="*/ 2218266 h 3234266"/>
              <a:gd name="connsiteX10" fmla="*/ 321733 w 7078133"/>
              <a:gd name="connsiteY10" fmla="*/ 2167466 h 3234266"/>
              <a:gd name="connsiteX11" fmla="*/ 372533 w 7078133"/>
              <a:gd name="connsiteY11" fmla="*/ 1998133 h 3234266"/>
              <a:gd name="connsiteX12" fmla="*/ 406400 w 7078133"/>
              <a:gd name="connsiteY12" fmla="*/ 1896533 h 3234266"/>
              <a:gd name="connsiteX13" fmla="*/ 440266 w 7078133"/>
              <a:gd name="connsiteY13" fmla="*/ 1828800 h 3234266"/>
              <a:gd name="connsiteX14" fmla="*/ 457200 w 7078133"/>
              <a:gd name="connsiteY14" fmla="*/ 1778000 h 3234266"/>
              <a:gd name="connsiteX15" fmla="*/ 491066 w 7078133"/>
              <a:gd name="connsiteY15" fmla="*/ 1642533 h 3234266"/>
              <a:gd name="connsiteX16" fmla="*/ 524933 w 7078133"/>
              <a:gd name="connsiteY16" fmla="*/ 1591733 h 3234266"/>
              <a:gd name="connsiteX17" fmla="*/ 541866 w 7078133"/>
              <a:gd name="connsiteY17" fmla="*/ 1540933 h 3234266"/>
              <a:gd name="connsiteX18" fmla="*/ 592666 w 7078133"/>
              <a:gd name="connsiteY18" fmla="*/ 1371600 h 3234266"/>
              <a:gd name="connsiteX19" fmla="*/ 660400 w 7078133"/>
              <a:gd name="connsiteY19" fmla="*/ 1253066 h 3234266"/>
              <a:gd name="connsiteX20" fmla="*/ 745066 w 7078133"/>
              <a:gd name="connsiteY20" fmla="*/ 1066800 h 3234266"/>
              <a:gd name="connsiteX21" fmla="*/ 829733 w 7078133"/>
              <a:gd name="connsiteY21" fmla="*/ 948266 h 3234266"/>
              <a:gd name="connsiteX22" fmla="*/ 880533 w 7078133"/>
              <a:gd name="connsiteY22" fmla="*/ 846666 h 3234266"/>
              <a:gd name="connsiteX23" fmla="*/ 897466 w 7078133"/>
              <a:gd name="connsiteY23" fmla="*/ 795866 h 3234266"/>
              <a:gd name="connsiteX24" fmla="*/ 948266 w 7078133"/>
              <a:gd name="connsiteY24" fmla="*/ 745066 h 3234266"/>
              <a:gd name="connsiteX25" fmla="*/ 999066 w 7078133"/>
              <a:gd name="connsiteY25" fmla="*/ 677333 h 3234266"/>
              <a:gd name="connsiteX26" fmla="*/ 1219200 w 7078133"/>
              <a:gd name="connsiteY26" fmla="*/ 575733 h 3234266"/>
              <a:gd name="connsiteX27" fmla="*/ 1303866 w 7078133"/>
              <a:gd name="connsiteY27" fmla="*/ 524933 h 3234266"/>
              <a:gd name="connsiteX28" fmla="*/ 1405466 w 7078133"/>
              <a:gd name="connsiteY28" fmla="*/ 491066 h 3234266"/>
              <a:gd name="connsiteX29" fmla="*/ 1456266 w 7078133"/>
              <a:gd name="connsiteY29" fmla="*/ 457200 h 3234266"/>
              <a:gd name="connsiteX30" fmla="*/ 1727200 w 7078133"/>
              <a:gd name="connsiteY30" fmla="*/ 355600 h 3234266"/>
              <a:gd name="connsiteX31" fmla="*/ 1879600 w 7078133"/>
              <a:gd name="connsiteY31" fmla="*/ 304800 h 3234266"/>
              <a:gd name="connsiteX32" fmla="*/ 1930400 w 7078133"/>
              <a:gd name="connsiteY32" fmla="*/ 254000 h 3234266"/>
              <a:gd name="connsiteX33" fmla="*/ 2015066 w 7078133"/>
              <a:gd name="connsiteY33" fmla="*/ 237066 h 3234266"/>
              <a:gd name="connsiteX34" fmla="*/ 2133600 w 7078133"/>
              <a:gd name="connsiteY34" fmla="*/ 203200 h 3234266"/>
              <a:gd name="connsiteX35" fmla="*/ 2556933 w 7078133"/>
              <a:gd name="connsiteY35" fmla="*/ 186266 h 3234266"/>
              <a:gd name="connsiteX36" fmla="*/ 2641600 w 7078133"/>
              <a:gd name="connsiteY36" fmla="*/ 169333 h 3234266"/>
              <a:gd name="connsiteX37" fmla="*/ 2709333 w 7078133"/>
              <a:gd name="connsiteY37" fmla="*/ 152400 h 3234266"/>
              <a:gd name="connsiteX38" fmla="*/ 2895600 w 7078133"/>
              <a:gd name="connsiteY38" fmla="*/ 118533 h 3234266"/>
              <a:gd name="connsiteX39" fmla="*/ 3657600 w 7078133"/>
              <a:gd name="connsiteY39" fmla="*/ 84666 h 3234266"/>
              <a:gd name="connsiteX40" fmla="*/ 5469466 w 7078133"/>
              <a:gd name="connsiteY40" fmla="*/ 67733 h 3234266"/>
              <a:gd name="connsiteX41" fmla="*/ 5672666 w 7078133"/>
              <a:gd name="connsiteY41" fmla="*/ 50800 h 3234266"/>
              <a:gd name="connsiteX42" fmla="*/ 5740400 w 7078133"/>
              <a:gd name="connsiteY42" fmla="*/ 33866 h 3234266"/>
              <a:gd name="connsiteX43" fmla="*/ 6299200 w 7078133"/>
              <a:gd name="connsiteY43" fmla="*/ 0 h 3234266"/>
              <a:gd name="connsiteX44" fmla="*/ 7078133 w 7078133"/>
              <a:gd name="connsiteY44" fmla="*/ 0 h 323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78133" h="3234266">
                <a:moveTo>
                  <a:pt x="0" y="3234266"/>
                </a:moveTo>
                <a:cubicBezTo>
                  <a:pt x="5644" y="3183466"/>
                  <a:pt x="9161" y="3132384"/>
                  <a:pt x="16933" y="3081866"/>
                </a:cubicBezTo>
                <a:cubicBezTo>
                  <a:pt x="23009" y="3042374"/>
                  <a:pt x="38154" y="3001270"/>
                  <a:pt x="50800" y="2963333"/>
                </a:cubicBezTo>
                <a:cubicBezTo>
                  <a:pt x="57711" y="2887307"/>
                  <a:pt x="51350" y="2799561"/>
                  <a:pt x="84666" y="2726266"/>
                </a:cubicBezTo>
                <a:cubicBezTo>
                  <a:pt x="105557" y="2680306"/>
                  <a:pt x="152400" y="2590800"/>
                  <a:pt x="152400" y="2590800"/>
                </a:cubicBezTo>
                <a:cubicBezTo>
                  <a:pt x="158044" y="2556933"/>
                  <a:pt x="158476" y="2521772"/>
                  <a:pt x="169333" y="2489200"/>
                </a:cubicBezTo>
                <a:cubicBezTo>
                  <a:pt x="175769" y="2469893"/>
                  <a:pt x="192414" y="2455658"/>
                  <a:pt x="203200" y="2438400"/>
                </a:cubicBezTo>
                <a:cubicBezTo>
                  <a:pt x="220644" y="2410490"/>
                  <a:pt x="237067" y="2381955"/>
                  <a:pt x="254000" y="2353733"/>
                </a:cubicBezTo>
                <a:cubicBezTo>
                  <a:pt x="259644" y="2325511"/>
                  <a:pt x="260827" y="2296015"/>
                  <a:pt x="270933" y="2269066"/>
                </a:cubicBezTo>
                <a:cubicBezTo>
                  <a:pt x="278079" y="2250010"/>
                  <a:pt x="295699" y="2236469"/>
                  <a:pt x="304800" y="2218266"/>
                </a:cubicBezTo>
                <a:cubicBezTo>
                  <a:pt x="312782" y="2202301"/>
                  <a:pt x="316830" y="2184629"/>
                  <a:pt x="321733" y="2167466"/>
                </a:cubicBezTo>
                <a:cubicBezTo>
                  <a:pt x="372914" y="1988331"/>
                  <a:pt x="292054" y="2239571"/>
                  <a:pt x="372533" y="1998133"/>
                </a:cubicBezTo>
                <a:lnTo>
                  <a:pt x="406400" y="1896533"/>
                </a:lnTo>
                <a:cubicBezTo>
                  <a:pt x="417689" y="1873955"/>
                  <a:pt x="430322" y="1852002"/>
                  <a:pt x="440266" y="1828800"/>
                </a:cubicBezTo>
                <a:cubicBezTo>
                  <a:pt x="447297" y="1812394"/>
                  <a:pt x="452871" y="1795316"/>
                  <a:pt x="457200" y="1778000"/>
                </a:cubicBezTo>
                <a:cubicBezTo>
                  <a:pt x="466861" y="1739358"/>
                  <a:pt x="471713" y="1681240"/>
                  <a:pt x="491066" y="1642533"/>
                </a:cubicBezTo>
                <a:cubicBezTo>
                  <a:pt x="500167" y="1624330"/>
                  <a:pt x="513644" y="1608666"/>
                  <a:pt x="524933" y="1591733"/>
                </a:cubicBezTo>
                <a:cubicBezTo>
                  <a:pt x="530577" y="1574800"/>
                  <a:pt x="536962" y="1558095"/>
                  <a:pt x="541866" y="1540933"/>
                </a:cubicBezTo>
                <a:cubicBezTo>
                  <a:pt x="558069" y="1484224"/>
                  <a:pt x="565844" y="1425244"/>
                  <a:pt x="592666" y="1371600"/>
                </a:cubicBezTo>
                <a:cubicBezTo>
                  <a:pt x="635634" y="1285663"/>
                  <a:pt x="612531" y="1324869"/>
                  <a:pt x="660400" y="1253066"/>
                </a:cubicBezTo>
                <a:cubicBezTo>
                  <a:pt x="682590" y="1186494"/>
                  <a:pt x="699635" y="1127375"/>
                  <a:pt x="745066" y="1066800"/>
                </a:cubicBezTo>
                <a:cubicBezTo>
                  <a:pt x="808077" y="982785"/>
                  <a:pt x="780211" y="1022548"/>
                  <a:pt x="829733" y="948266"/>
                </a:cubicBezTo>
                <a:cubicBezTo>
                  <a:pt x="872294" y="820579"/>
                  <a:pt x="814882" y="977969"/>
                  <a:pt x="880533" y="846666"/>
                </a:cubicBezTo>
                <a:cubicBezTo>
                  <a:pt x="888515" y="830701"/>
                  <a:pt x="887565" y="810718"/>
                  <a:pt x="897466" y="795866"/>
                </a:cubicBezTo>
                <a:cubicBezTo>
                  <a:pt x="910750" y="775941"/>
                  <a:pt x="932681" y="763248"/>
                  <a:pt x="948266" y="745066"/>
                </a:cubicBezTo>
                <a:cubicBezTo>
                  <a:pt x="966633" y="723638"/>
                  <a:pt x="976242" y="693932"/>
                  <a:pt x="999066" y="677333"/>
                </a:cubicBezTo>
                <a:cubicBezTo>
                  <a:pt x="1095195" y="607421"/>
                  <a:pt x="1127712" y="621477"/>
                  <a:pt x="1219200" y="575733"/>
                </a:cubicBezTo>
                <a:cubicBezTo>
                  <a:pt x="1248638" y="561014"/>
                  <a:pt x="1273904" y="538552"/>
                  <a:pt x="1303866" y="524933"/>
                </a:cubicBezTo>
                <a:cubicBezTo>
                  <a:pt x="1336365" y="510161"/>
                  <a:pt x="1375763" y="510868"/>
                  <a:pt x="1405466" y="491066"/>
                </a:cubicBezTo>
                <a:cubicBezTo>
                  <a:pt x="1422399" y="479777"/>
                  <a:pt x="1437788" y="465728"/>
                  <a:pt x="1456266" y="457200"/>
                </a:cubicBezTo>
                <a:cubicBezTo>
                  <a:pt x="1615450" y="383731"/>
                  <a:pt x="1593350" y="404273"/>
                  <a:pt x="1727200" y="355600"/>
                </a:cubicBezTo>
                <a:cubicBezTo>
                  <a:pt x="1867487" y="304587"/>
                  <a:pt x="1756335" y="335615"/>
                  <a:pt x="1879600" y="304800"/>
                </a:cubicBezTo>
                <a:cubicBezTo>
                  <a:pt x="1896533" y="287867"/>
                  <a:pt x="1908981" y="264710"/>
                  <a:pt x="1930400" y="254000"/>
                </a:cubicBezTo>
                <a:cubicBezTo>
                  <a:pt x="1956142" y="241129"/>
                  <a:pt x="1987144" y="244047"/>
                  <a:pt x="2015066" y="237066"/>
                </a:cubicBezTo>
                <a:cubicBezTo>
                  <a:pt x="2056261" y="226767"/>
                  <a:pt x="2089860" y="206217"/>
                  <a:pt x="2133600" y="203200"/>
                </a:cubicBezTo>
                <a:cubicBezTo>
                  <a:pt x="2274489" y="193483"/>
                  <a:pt x="2415822" y="191911"/>
                  <a:pt x="2556933" y="186266"/>
                </a:cubicBezTo>
                <a:cubicBezTo>
                  <a:pt x="2585155" y="180622"/>
                  <a:pt x="2613504" y="175576"/>
                  <a:pt x="2641600" y="169333"/>
                </a:cubicBezTo>
                <a:cubicBezTo>
                  <a:pt x="2664318" y="164285"/>
                  <a:pt x="2686615" y="157449"/>
                  <a:pt x="2709333" y="152400"/>
                </a:cubicBezTo>
                <a:cubicBezTo>
                  <a:pt x="2747985" y="143811"/>
                  <a:pt x="2860665" y="122210"/>
                  <a:pt x="2895600" y="118533"/>
                </a:cubicBezTo>
                <a:cubicBezTo>
                  <a:pt x="3124562" y="94432"/>
                  <a:pt x="3462921" y="87467"/>
                  <a:pt x="3657600" y="84666"/>
                </a:cubicBezTo>
                <a:lnTo>
                  <a:pt x="5469466" y="67733"/>
                </a:lnTo>
                <a:cubicBezTo>
                  <a:pt x="5537199" y="62089"/>
                  <a:pt x="5605223" y="59230"/>
                  <a:pt x="5672666" y="50800"/>
                </a:cubicBezTo>
                <a:cubicBezTo>
                  <a:pt x="5695759" y="47913"/>
                  <a:pt x="5717203" y="35747"/>
                  <a:pt x="5740400" y="33866"/>
                </a:cubicBezTo>
                <a:cubicBezTo>
                  <a:pt x="5926398" y="18785"/>
                  <a:pt x="6112592" y="0"/>
                  <a:pt x="6299200" y="0"/>
                </a:cubicBezTo>
                <a:lnTo>
                  <a:pt x="7078133" y="0"/>
                </a:ln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sz="1350"/>
          </a:p>
        </p:txBody>
      </p:sp>
      <p:sp>
        <p:nvSpPr>
          <p:cNvPr id="17" name="Oval 16"/>
          <p:cNvSpPr/>
          <p:nvPr/>
        </p:nvSpPr>
        <p:spPr>
          <a:xfrm>
            <a:off x="2489197" y="3346457"/>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Oval 17"/>
          <p:cNvSpPr/>
          <p:nvPr/>
        </p:nvSpPr>
        <p:spPr>
          <a:xfrm>
            <a:off x="3263884" y="3003566"/>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292600" y="3943350"/>
            <a:ext cx="1860550" cy="529590"/>
          </a:xfrm>
          <a:prstGeom prst="rect">
            <a:avLst/>
          </a:prstGeom>
          <a:noFill/>
        </p:spPr>
        <p:txBody>
          <a:bodyPr wrap="none" rtlCol="0">
            <a:spAutoFit/>
          </a:bodyPr>
          <a:lstStyle/>
          <a:p>
            <a:r>
              <a:rPr lang="en-US" sz="2850" dirty="0"/>
              <a:t>ROC curve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0260" y="1542819"/>
            <a:ext cx="8643938" cy="1041631"/>
          </a:xfrm>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For a particular False Positive Rate (FPR), what is  the True Positive Rate (TPR)?</a:t>
            </a:r>
          </a:p>
        </p:txBody>
      </p:sp>
      <p:cxnSp>
        <p:nvCxnSpPr>
          <p:cNvPr id="5" name="Straight Arrow Connector 4"/>
          <p:cNvCxnSpPr/>
          <p:nvPr/>
        </p:nvCxnSpPr>
        <p:spPr>
          <a:xfrm flipV="1">
            <a:off x="1663700" y="5314950"/>
            <a:ext cx="6045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701802" y="2749553"/>
            <a:ext cx="0" cy="256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7848600" y="5175250"/>
            <a:ext cx="635000" cy="414020"/>
          </a:xfrm>
          <a:prstGeom prst="rect">
            <a:avLst/>
          </a:prstGeom>
          <a:noFill/>
        </p:spPr>
        <p:txBody>
          <a:bodyPr wrap="none" rtlCol="0">
            <a:spAutoFit/>
          </a:bodyPr>
          <a:lstStyle/>
          <a:p>
            <a:r>
              <a:rPr lang="en-US" sz="2100" dirty="0"/>
              <a:t>FPR</a:t>
            </a:r>
          </a:p>
        </p:txBody>
      </p:sp>
      <p:sp>
        <p:nvSpPr>
          <p:cNvPr id="7" name="TextBox 6"/>
          <p:cNvSpPr txBox="1"/>
          <p:nvPr/>
        </p:nvSpPr>
        <p:spPr>
          <a:xfrm>
            <a:off x="927101" y="3689351"/>
            <a:ext cx="651510" cy="414020"/>
          </a:xfrm>
          <a:prstGeom prst="rect">
            <a:avLst/>
          </a:prstGeom>
          <a:noFill/>
        </p:spPr>
        <p:txBody>
          <a:bodyPr wrap="none" rtlCol="0">
            <a:spAutoFit/>
          </a:bodyPr>
          <a:lstStyle/>
          <a:p>
            <a:r>
              <a:rPr lang="en-US" sz="2100" dirty="0"/>
              <a:t>TPR</a:t>
            </a:r>
          </a:p>
        </p:txBody>
      </p:sp>
      <p:sp>
        <p:nvSpPr>
          <p:cNvPr id="8" name="TextBox 7"/>
          <p:cNvSpPr txBox="1"/>
          <p:nvPr/>
        </p:nvSpPr>
        <p:spPr>
          <a:xfrm>
            <a:off x="1282700" y="2559050"/>
            <a:ext cx="328295" cy="414020"/>
          </a:xfrm>
          <a:prstGeom prst="rect">
            <a:avLst/>
          </a:prstGeom>
          <a:noFill/>
        </p:spPr>
        <p:txBody>
          <a:bodyPr wrap="none" rtlCol="0">
            <a:spAutoFit/>
          </a:bodyPr>
          <a:lstStyle/>
          <a:p>
            <a:r>
              <a:rPr lang="en-US" sz="2100" dirty="0"/>
              <a:t>1</a:t>
            </a:r>
          </a:p>
        </p:txBody>
      </p:sp>
      <p:sp>
        <p:nvSpPr>
          <p:cNvPr id="9" name="TextBox 8"/>
          <p:cNvSpPr txBox="1"/>
          <p:nvPr/>
        </p:nvSpPr>
        <p:spPr>
          <a:xfrm>
            <a:off x="6845300" y="5403851"/>
            <a:ext cx="328295" cy="414020"/>
          </a:xfrm>
          <a:prstGeom prst="rect">
            <a:avLst/>
          </a:prstGeom>
          <a:noFill/>
        </p:spPr>
        <p:txBody>
          <a:bodyPr wrap="none" rtlCol="0">
            <a:spAutoFit/>
          </a:bodyPr>
          <a:lstStyle/>
          <a:p>
            <a:r>
              <a:rPr lang="en-US" sz="2100" dirty="0"/>
              <a:t>1</a:t>
            </a:r>
          </a:p>
        </p:txBody>
      </p:sp>
      <p:sp>
        <p:nvSpPr>
          <p:cNvPr id="10" name="TextBox 9"/>
          <p:cNvSpPr txBox="1"/>
          <p:nvPr/>
        </p:nvSpPr>
        <p:spPr>
          <a:xfrm>
            <a:off x="1524000" y="5467351"/>
            <a:ext cx="328295" cy="414020"/>
          </a:xfrm>
          <a:prstGeom prst="rect">
            <a:avLst/>
          </a:prstGeom>
          <a:noFill/>
        </p:spPr>
        <p:txBody>
          <a:bodyPr wrap="none" rtlCol="0">
            <a:spAutoFit/>
          </a:bodyPr>
          <a:lstStyle/>
          <a:p>
            <a:r>
              <a:rPr lang="en-US" sz="2100" dirty="0"/>
              <a:t>0</a:t>
            </a:r>
          </a:p>
        </p:txBody>
      </p:sp>
      <p:sp>
        <p:nvSpPr>
          <p:cNvPr id="11" name="TextBox 10"/>
          <p:cNvSpPr txBox="1"/>
          <p:nvPr/>
        </p:nvSpPr>
        <p:spPr>
          <a:xfrm>
            <a:off x="1257300" y="4972051"/>
            <a:ext cx="328295" cy="414020"/>
          </a:xfrm>
          <a:prstGeom prst="rect">
            <a:avLst/>
          </a:prstGeom>
          <a:noFill/>
        </p:spPr>
        <p:txBody>
          <a:bodyPr wrap="none" rtlCol="0">
            <a:spAutoFit/>
          </a:bodyPr>
          <a:lstStyle/>
          <a:p>
            <a:r>
              <a:rPr lang="en-US" sz="2100" dirty="0"/>
              <a:t>0</a:t>
            </a:r>
          </a:p>
        </p:txBody>
      </p:sp>
      <p:sp>
        <p:nvSpPr>
          <p:cNvPr id="12" name="Oval 11"/>
          <p:cNvSpPr/>
          <p:nvPr/>
        </p:nvSpPr>
        <p:spPr>
          <a:xfrm>
            <a:off x="2197100" y="3575050"/>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971787" y="3067062"/>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p:cNvSpPr/>
          <p:nvPr/>
        </p:nvSpPr>
        <p:spPr>
          <a:xfrm>
            <a:off x="4292564" y="2927367"/>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Freeform 15"/>
          <p:cNvSpPr/>
          <p:nvPr/>
        </p:nvSpPr>
        <p:spPr>
          <a:xfrm>
            <a:off x="1701800" y="2863850"/>
            <a:ext cx="5308600" cy="2425700"/>
          </a:xfrm>
          <a:custGeom>
            <a:avLst/>
            <a:gdLst>
              <a:gd name="connsiteX0" fmla="*/ 0 w 7078133"/>
              <a:gd name="connsiteY0" fmla="*/ 3234266 h 3234266"/>
              <a:gd name="connsiteX1" fmla="*/ 16933 w 7078133"/>
              <a:gd name="connsiteY1" fmla="*/ 3081866 h 3234266"/>
              <a:gd name="connsiteX2" fmla="*/ 50800 w 7078133"/>
              <a:gd name="connsiteY2" fmla="*/ 2963333 h 3234266"/>
              <a:gd name="connsiteX3" fmla="*/ 84666 w 7078133"/>
              <a:gd name="connsiteY3" fmla="*/ 2726266 h 3234266"/>
              <a:gd name="connsiteX4" fmla="*/ 152400 w 7078133"/>
              <a:gd name="connsiteY4" fmla="*/ 2590800 h 3234266"/>
              <a:gd name="connsiteX5" fmla="*/ 169333 w 7078133"/>
              <a:gd name="connsiteY5" fmla="*/ 2489200 h 3234266"/>
              <a:gd name="connsiteX6" fmla="*/ 203200 w 7078133"/>
              <a:gd name="connsiteY6" fmla="*/ 2438400 h 3234266"/>
              <a:gd name="connsiteX7" fmla="*/ 254000 w 7078133"/>
              <a:gd name="connsiteY7" fmla="*/ 2353733 h 3234266"/>
              <a:gd name="connsiteX8" fmla="*/ 270933 w 7078133"/>
              <a:gd name="connsiteY8" fmla="*/ 2269066 h 3234266"/>
              <a:gd name="connsiteX9" fmla="*/ 304800 w 7078133"/>
              <a:gd name="connsiteY9" fmla="*/ 2218266 h 3234266"/>
              <a:gd name="connsiteX10" fmla="*/ 321733 w 7078133"/>
              <a:gd name="connsiteY10" fmla="*/ 2167466 h 3234266"/>
              <a:gd name="connsiteX11" fmla="*/ 372533 w 7078133"/>
              <a:gd name="connsiteY11" fmla="*/ 1998133 h 3234266"/>
              <a:gd name="connsiteX12" fmla="*/ 406400 w 7078133"/>
              <a:gd name="connsiteY12" fmla="*/ 1896533 h 3234266"/>
              <a:gd name="connsiteX13" fmla="*/ 440266 w 7078133"/>
              <a:gd name="connsiteY13" fmla="*/ 1828800 h 3234266"/>
              <a:gd name="connsiteX14" fmla="*/ 457200 w 7078133"/>
              <a:gd name="connsiteY14" fmla="*/ 1778000 h 3234266"/>
              <a:gd name="connsiteX15" fmla="*/ 491066 w 7078133"/>
              <a:gd name="connsiteY15" fmla="*/ 1642533 h 3234266"/>
              <a:gd name="connsiteX16" fmla="*/ 524933 w 7078133"/>
              <a:gd name="connsiteY16" fmla="*/ 1591733 h 3234266"/>
              <a:gd name="connsiteX17" fmla="*/ 541866 w 7078133"/>
              <a:gd name="connsiteY17" fmla="*/ 1540933 h 3234266"/>
              <a:gd name="connsiteX18" fmla="*/ 592666 w 7078133"/>
              <a:gd name="connsiteY18" fmla="*/ 1371600 h 3234266"/>
              <a:gd name="connsiteX19" fmla="*/ 660400 w 7078133"/>
              <a:gd name="connsiteY19" fmla="*/ 1253066 h 3234266"/>
              <a:gd name="connsiteX20" fmla="*/ 745066 w 7078133"/>
              <a:gd name="connsiteY20" fmla="*/ 1066800 h 3234266"/>
              <a:gd name="connsiteX21" fmla="*/ 829733 w 7078133"/>
              <a:gd name="connsiteY21" fmla="*/ 948266 h 3234266"/>
              <a:gd name="connsiteX22" fmla="*/ 880533 w 7078133"/>
              <a:gd name="connsiteY22" fmla="*/ 846666 h 3234266"/>
              <a:gd name="connsiteX23" fmla="*/ 897466 w 7078133"/>
              <a:gd name="connsiteY23" fmla="*/ 795866 h 3234266"/>
              <a:gd name="connsiteX24" fmla="*/ 948266 w 7078133"/>
              <a:gd name="connsiteY24" fmla="*/ 745066 h 3234266"/>
              <a:gd name="connsiteX25" fmla="*/ 999066 w 7078133"/>
              <a:gd name="connsiteY25" fmla="*/ 677333 h 3234266"/>
              <a:gd name="connsiteX26" fmla="*/ 1219200 w 7078133"/>
              <a:gd name="connsiteY26" fmla="*/ 575733 h 3234266"/>
              <a:gd name="connsiteX27" fmla="*/ 1303866 w 7078133"/>
              <a:gd name="connsiteY27" fmla="*/ 524933 h 3234266"/>
              <a:gd name="connsiteX28" fmla="*/ 1405466 w 7078133"/>
              <a:gd name="connsiteY28" fmla="*/ 491066 h 3234266"/>
              <a:gd name="connsiteX29" fmla="*/ 1456266 w 7078133"/>
              <a:gd name="connsiteY29" fmla="*/ 457200 h 3234266"/>
              <a:gd name="connsiteX30" fmla="*/ 1727200 w 7078133"/>
              <a:gd name="connsiteY30" fmla="*/ 355600 h 3234266"/>
              <a:gd name="connsiteX31" fmla="*/ 1879600 w 7078133"/>
              <a:gd name="connsiteY31" fmla="*/ 304800 h 3234266"/>
              <a:gd name="connsiteX32" fmla="*/ 1930400 w 7078133"/>
              <a:gd name="connsiteY32" fmla="*/ 254000 h 3234266"/>
              <a:gd name="connsiteX33" fmla="*/ 2015066 w 7078133"/>
              <a:gd name="connsiteY33" fmla="*/ 237066 h 3234266"/>
              <a:gd name="connsiteX34" fmla="*/ 2133600 w 7078133"/>
              <a:gd name="connsiteY34" fmla="*/ 203200 h 3234266"/>
              <a:gd name="connsiteX35" fmla="*/ 2556933 w 7078133"/>
              <a:gd name="connsiteY35" fmla="*/ 186266 h 3234266"/>
              <a:gd name="connsiteX36" fmla="*/ 2641600 w 7078133"/>
              <a:gd name="connsiteY36" fmla="*/ 169333 h 3234266"/>
              <a:gd name="connsiteX37" fmla="*/ 2709333 w 7078133"/>
              <a:gd name="connsiteY37" fmla="*/ 152400 h 3234266"/>
              <a:gd name="connsiteX38" fmla="*/ 2895600 w 7078133"/>
              <a:gd name="connsiteY38" fmla="*/ 118533 h 3234266"/>
              <a:gd name="connsiteX39" fmla="*/ 3657600 w 7078133"/>
              <a:gd name="connsiteY39" fmla="*/ 84666 h 3234266"/>
              <a:gd name="connsiteX40" fmla="*/ 5469466 w 7078133"/>
              <a:gd name="connsiteY40" fmla="*/ 67733 h 3234266"/>
              <a:gd name="connsiteX41" fmla="*/ 5672666 w 7078133"/>
              <a:gd name="connsiteY41" fmla="*/ 50800 h 3234266"/>
              <a:gd name="connsiteX42" fmla="*/ 5740400 w 7078133"/>
              <a:gd name="connsiteY42" fmla="*/ 33866 h 3234266"/>
              <a:gd name="connsiteX43" fmla="*/ 6299200 w 7078133"/>
              <a:gd name="connsiteY43" fmla="*/ 0 h 3234266"/>
              <a:gd name="connsiteX44" fmla="*/ 7078133 w 7078133"/>
              <a:gd name="connsiteY44" fmla="*/ 0 h 323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078133" h="3234266">
                <a:moveTo>
                  <a:pt x="0" y="3234266"/>
                </a:moveTo>
                <a:cubicBezTo>
                  <a:pt x="5644" y="3183466"/>
                  <a:pt x="9161" y="3132384"/>
                  <a:pt x="16933" y="3081866"/>
                </a:cubicBezTo>
                <a:cubicBezTo>
                  <a:pt x="23009" y="3042374"/>
                  <a:pt x="38154" y="3001270"/>
                  <a:pt x="50800" y="2963333"/>
                </a:cubicBezTo>
                <a:cubicBezTo>
                  <a:pt x="57711" y="2887307"/>
                  <a:pt x="51350" y="2799561"/>
                  <a:pt x="84666" y="2726266"/>
                </a:cubicBezTo>
                <a:cubicBezTo>
                  <a:pt x="105557" y="2680306"/>
                  <a:pt x="152400" y="2590800"/>
                  <a:pt x="152400" y="2590800"/>
                </a:cubicBezTo>
                <a:cubicBezTo>
                  <a:pt x="158044" y="2556933"/>
                  <a:pt x="158476" y="2521772"/>
                  <a:pt x="169333" y="2489200"/>
                </a:cubicBezTo>
                <a:cubicBezTo>
                  <a:pt x="175769" y="2469893"/>
                  <a:pt x="192414" y="2455658"/>
                  <a:pt x="203200" y="2438400"/>
                </a:cubicBezTo>
                <a:cubicBezTo>
                  <a:pt x="220644" y="2410490"/>
                  <a:pt x="237067" y="2381955"/>
                  <a:pt x="254000" y="2353733"/>
                </a:cubicBezTo>
                <a:cubicBezTo>
                  <a:pt x="259644" y="2325511"/>
                  <a:pt x="260827" y="2296015"/>
                  <a:pt x="270933" y="2269066"/>
                </a:cubicBezTo>
                <a:cubicBezTo>
                  <a:pt x="278079" y="2250010"/>
                  <a:pt x="295699" y="2236469"/>
                  <a:pt x="304800" y="2218266"/>
                </a:cubicBezTo>
                <a:cubicBezTo>
                  <a:pt x="312782" y="2202301"/>
                  <a:pt x="316830" y="2184629"/>
                  <a:pt x="321733" y="2167466"/>
                </a:cubicBezTo>
                <a:cubicBezTo>
                  <a:pt x="372914" y="1988331"/>
                  <a:pt x="292054" y="2239571"/>
                  <a:pt x="372533" y="1998133"/>
                </a:cubicBezTo>
                <a:lnTo>
                  <a:pt x="406400" y="1896533"/>
                </a:lnTo>
                <a:cubicBezTo>
                  <a:pt x="417689" y="1873955"/>
                  <a:pt x="430322" y="1852002"/>
                  <a:pt x="440266" y="1828800"/>
                </a:cubicBezTo>
                <a:cubicBezTo>
                  <a:pt x="447297" y="1812394"/>
                  <a:pt x="452871" y="1795316"/>
                  <a:pt x="457200" y="1778000"/>
                </a:cubicBezTo>
                <a:cubicBezTo>
                  <a:pt x="466861" y="1739358"/>
                  <a:pt x="471713" y="1681240"/>
                  <a:pt x="491066" y="1642533"/>
                </a:cubicBezTo>
                <a:cubicBezTo>
                  <a:pt x="500167" y="1624330"/>
                  <a:pt x="513644" y="1608666"/>
                  <a:pt x="524933" y="1591733"/>
                </a:cubicBezTo>
                <a:cubicBezTo>
                  <a:pt x="530577" y="1574800"/>
                  <a:pt x="536962" y="1558095"/>
                  <a:pt x="541866" y="1540933"/>
                </a:cubicBezTo>
                <a:cubicBezTo>
                  <a:pt x="558069" y="1484224"/>
                  <a:pt x="565844" y="1425244"/>
                  <a:pt x="592666" y="1371600"/>
                </a:cubicBezTo>
                <a:cubicBezTo>
                  <a:pt x="635634" y="1285663"/>
                  <a:pt x="612531" y="1324869"/>
                  <a:pt x="660400" y="1253066"/>
                </a:cubicBezTo>
                <a:cubicBezTo>
                  <a:pt x="682590" y="1186494"/>
                  <a:pt x="699635" y="1127375"/>
                  <a:pt x="745066" y="1066800"/>
                </a:cubicBezTo>
                <a:cubicBezTo>
                  <a:pt x="808077" y="982785"/>
                  <a:pt x="780211" y="1022548"/>
                  <a:pt x="829733" y="948266"/>
                </a:cubicBezTo>
                <a:cubicBezTo>
                  <a:pt x="872294" y="820579"/>
                  <a:pt x="814882" y="977969"/>
                  <a:pt x="880533" y="846666"/>
                </a:cubicBezTo>
                <a:cubicBezTo>
                  <a:pt x="888515" y="830701"/>
                  <a:pt x="887565" y="810718"/>
                  <a:pt x="897466" y="795866"/>
                </a:cubicBezTo>
                <a:cubicBezTo>
                  <a:pt x="910750" y="775941"/>
                  <a:pt x="932681" y="763248"/>
                  <a:pt x="948266" y="745066"/>
                </a:cubicBezTo>
                <a:cubicBezTo>
                  <a:pt x="966633" y="723638"/>
                  <a:pt x="976242" y="693932"/>
                  <a:pt x="999066" y="677333"/>
                </a:cubicBezTo>
                <a:cubicBezTo>
                  <a:pt x="1095195" y="607421"/>
                  <a:pt x="1127712" y="621477"/>
                  <a:pt x="1219200" y="575733"/>
                </a:cubicBezTo>
                <a:cubicBezTo>
                  <a:pt x="1248638" y="561014"/>
                  <a:pt x="1273904" y="538552"/>
                  <a:pt x="1303866" y="524933"/>
                </a:cubicBezTo>
                <a:cubicBezTo>
                  <a:pt x="1336365" y="510161"/>
                  <a:pt x="1375763" y="510868"/>
                  <a:pt x="1405466" y="491066"/>
                </a:cubicBezTo>
                <a:cubicBezTo>
                  <a:pt x="1422399" y="479777"/>
                  <a:pt x="1437788" y="465728"/>
                  <a:pt x="1456266" y="457200"/>
                </a:cubicBezTo>
                <a:cubicBezTo>
                  <a:pt x="1615450" y="383731"/>
                  <a:pt x="1593350" y="404273"/>
                  <a:pt x="1727200" y="355600"/>
                </a:cubicBezTo>
                <a:cubicBezTo>
                  <a:pt x="1867487" y="304587"/>
                  <a:pt x="1756335" y="335615"/>
                  <a:pt x="1879600" y="304800"/>
                </a:cubicBezTo>
                <a:cubicBezTo>
                  <a:pt x="1896533" y="287867"/>
                  <a:pt x="1908981" y="264710"/>
                  <a:pt x="1930400" y="254000"/>
                </a:cubicBezTo>
                <a:cubicBezTo>
                  <a:pt x="1956142" y="241129"/>
                  <a:pt x="1987144" y="244047"/>
                  <a:pt x="2015066" y="237066"/>
                </a:cubicBezTo>
                <a:cubicBezTo>
                  <a:pt x="2056261" y="226767"/>
                  <a:pt x="2089860" y="206217"/>
                  <a:pt x="2133600" y="203200"/>
                </a:cubicBezTo>
                <a:cubicBezTo>
                  <a:pt x="2274489" y="193483"/>
                  <a:pt x="2415822" y="191911"/>
                  <a:pt x="2556933" y="186266"/>
                </a:cubicBezTo>
                <a:cubicBezTo>
                  <a:pt x="2585155" y="180622"/>
                  <a:pt x="2613504" y="175576"/>
                  <a:pt x="2641600" y="169333"/>
                </a:cubicBezTo>
                <a:cubicBezTo>
                  <a:pt x="2664318" y="164285"/>
                  <a:pt x="2686615" y="157449"/>
                  <a:pt x="2709333" y="152400"/>
                </a:cubicBezTo>
                <a:cubicBezTo>
                  <a:pt x="2747985" y="143811"/>
                  <a:pt x="2860665" y="122210"/>
                  <a:pt x="2895600" y="118533"/>
                </a:cubicBezTo>
                <a:cubicBezTo>
                  <a:pt x="3124562" y="94432"/>
                  <a:pt x="3462921" y="87467"/>
                  <a:pt x="3657600" y="84666"/>
                </a:cubicBezTo>
                <a:lnTo>
                  <a:pt x="5469466" y="67733"/>
                </a:lnTo>
                <a:cubicBezTo>
                  <a:pt x="5537199" y="62089"/>
                  <a:pt x="5605223" y="59230"/>
                  <a:pt x="5672666" y="50800"/>
                </a:cubicBezTo>
                <a:cubicBezTo>
                  <a:pt x="5695759" y="47913"/>
                  <a:pt x="5717203" y="35747"/>
                  <a:pt x="5740400" y="33866"/>
                </a:cubicBezTo>
                <a:cubicBezTo>
                  <a:pt x="5926398" y="18785"/>
                  <a:pt x="6112592" y="0"/>
                  <a:pt x="6299200" y="0"/>
                </a:cubicBezTo>
                <a:lnTo>
                  <a:pt x="7078133" y="0"/>
                </a:lnTo>
              </a:path>
            </a:pathLst>
          </a:cu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5" name="Freeform 14"/>
          <p:cNvSpPr/>
          <p:nvPr/>
        </p:nvSpPr>
        <p:spPr>
          <a:xfrm>
            <a:off x="1689100" y="2863850"/>
            <a:ext cx="5334000" cy="2463800"/>
          </a:xfrm>
          <a:custGeom>
            <a:avLst/>
            <a:gdLst>
              <a:gd name="connsiteX0" fmla="*/ 0 w 7112000"/>
              <a:gd name="connsiteY0" fmla="*/ 3217333 h 3285066"/>
              <a:gd name="connsiteX1" fmla="*/ 169334 w 7112000"/>
              <a:gd name="connsiteY1" fmla="*/ 2590800 h 3285066"/>
              <a:gd name="connsiteX2" fmla="*/ 491067 w 7112000"/>
              <a:gd name="connsiteY2" fmla="*/ 1778000 h 3285066"/>
              <a:gd name="connsiteX3" fmla="*/ 914400 w 7112000"/>
              <a:gd name="connsiteY3" fmla="*/ 778933 h 3285066"/>
              <a:gd name="connsiteX4" fmla="*/ 1388534 w 7112000"/>
              <a:gd name="connsiteY4" fmla="*/ 491066 h 3285066"/>
              <a:gd name="connsiteX5" fmla="*/ 2065867 w 7112000"/>
              <a:gd name="connsiteY5" fmla="*/ 220133 h 3285066"/>
              <a:gd name="connsiteX6" fmla="*/ 3302000 w 7112000"/>
              <a:gd name="connsiteY6" fmla="*/ 101600 h 3285066"/>
              <a:gd name="connsiteX7" fmla="*/ 4572000 w 7112000"/>
              <a:gd name="connsiteY7" fmla="*/ 67733 h 3285066"/>
              <a:gd name="connsiteX8" fmla="*/ 5638800 w 7112000"/>
              <a:gd name="connsiteY8" fmla="*/ 67733 h 3285066"/>
              <a:gd name="connsiteX9" fmla="*/ 6146800 w 7112000"/>
              <a:gd name="connsiteY9" fmla="*/ 0 h 3285066"/>
              <a:gd name="connsiteX10" fmla="*/ 7078134 w 7112000"/>
              <a:gd name="connsiteY10" fmla="*/ 0 h 3285066"/>
              <a:gd name="connsiteX11" fmla="*/ 7112000 w 7112000"/>
              <a:gd name="connsiteY11" fmla="*/ 3285066 h 3285066"/>
              <a:gd name="connsiteX12" fmla="*/ 50800 w 7112000"/>
              <a:gd name="connsiteY12" fmla="*/ 3251200 h 32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2000" h="3285066">
                <a:moveTo>
                  <a:pt x="0" y="3217333"/>
                </a:moveTo>
                <a:lnTo>
                  <a:pt x="169334" y="2590800"/>
                </a:lnTo>
                <a:lnTo>
                  <a:pt x="491067" y="1778000"/>
                </a:lnTo>
                <a:lnTo>
                  <a:pt x="914400" y="778933"/>
                </a:lnTo>
                <a:lnTo>
                  <a:pt x="1388534" y="491066"/>
                </a:lnTo>
                <a:lnTo>
                  <a:pt x="2065867" y="220133"/>
                </a:lnTo>
                <a:lnTo>
                  <a:pt x="3302000" y="101600"/>
                </a:lnTo>
                <a:lnTo>
                  <a:pt x="4572000" y="67733"/>
                </a:lnTo>
                <a:lnTo>
                  <a:pt x="5638800" y="67733"/>
                </a:lnTo>
                <a:lnTo>
                  <a:pt x="6146800" y="0"/>
                </a:lnTo>
                <a:lnTo>
                  <a:pt x="7078134" y="0"/>
                </a:lnTo>
                <a:lnTo>
                  <a:pt x="7112000" y="3285066"/>
                </a:lnTo>
                <a:lnTo>
                  <a:pt x="50800" y="3251200"/>
                </a:ln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sz="1350" dirty="0"/>
          </a:p>
        </p:txBody>
      </p:sp>
      <p:sp>
        <p:nvSpPr>
          <p:cNvPr id="18" name="TextBox 17"/>
          <p:cNvSpPr txBox="1"/>
          <p:nvPr/>
        </p:nvSpPr>
        <p:spPr>
          <a:xfrm>
            <a:off x="4292600" y="3943350"/>
            <a:ext cx="2141855" cy="529590"/>
          </a:xfrm>
          <a:prstGeom prst="rect">
            <a:avLst/>
          </a:prstGeom>
          <a:noFill/>
        </p:spPr>
        <p:txBody>
          <a:bodyPr wrap="none" rtlCol="0">
            <a:spAutoFit/>
          </a:bodyPr>
          <a:lstStyle/>
          <a:p>
            <a:r>
              <a:rPr lang="en-US" sz="2850" dirty="0"/>
              <a:t>AUC/AUROC</a:t>
            </a:r>
          </a:p>
        </p:txBody>
      </p:sp>
      <p:sp>
        <p:nvSpPr>
          <p:cNvPr id="19" name="Oval 18"/>
          <p:cNvSpPr/>
          <p:nvPr/>
        </p:nvSpPr>
        <p:spPr>
          <a:xfrm>
            <a:off x="2489197" y="3346457"/>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p:nvPr/>
        </p:nvSpPr>
        <p:spPr>
          <a:xfrm>
            <a:off x="3263884" y="3003566"/>
            <a:ext cx="63500" cy="635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ROC Curves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70260" y="1542819"/>
            <a:ext cx="8643938" cy="1041631"/>
          </a:xfrm>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For a particular False Positive Rate (FPR), what is the True Positive Rate (TPR)?</a:t>
            </a:r>
          </a:p>
        </p:txBody>
      </p:sp>
      <p:cxnSp>
        <p:nvCxnSpPr>
          <p:cNvPr id="5" name="Straight Arrow Connector 4"/>
          <p:cNvCxnSpPr/>
          <p:nvPr/>
        </p:nvCxnSpPr>
        <p:spPr>
          <a:xfrm flipV="1">
            <a:off x="1663700" y="5314950"/>
            <a:ext cx="6045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701802" y="2749553"/>
            <a:ext cx="0" cy="256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7848600" y="5175250"/>
            <a:ext cx="635000" cy="414020"/>
          </a:xfrm>
          <a:prstGeom prst="rect">
            <a:avLst/>
          </a:prstGeom>
          <a:noFill/>
        </p:spPr>
        <p:txBody>
          <a:bodyPr wrap="none" rtlCol="0">
            <a:spAutoFit/>
          </a:bodyPr>
          <a:lstStyle/>
          <a:p>
            <a:r>
              <a:rPr lang="en-US" sz="2100" dirty="0"/>
              <a:t>FPR</a:t>
            </a:r>
          </a:p>
        </p:txBody>
      </p:sp>
      <p:sp>
        <p:nvSpPr>
          <p:cNvPr id="7" name="TextBox 6"/>
          <p:cNvSpPr txBox="1"/>
          <p:nvPr/>
        </p:nvSpPr>
        <p:spPr>
          <a:xfrm>
            <a:off x="927101" y="3689351"/>
            <a:ext cx="651510" cy="414020"/>
          </a:xfrm>
          <a:prstGeom prst="rect">
            <a:avLst/>
          </a:prstGeom>
          <a:noFill/>
        </p:spPr>
        <p:txBody>
          <a:bodyPr wrap="none" rtlCol="0">
            <a:spAutoFit/>
          </a:bodyPr>
          <a:lstStyle/>
          <a:p>
            <a:r>
              <a:rPr lang="en-US" sz="2100" dirty="0"/>
              <a:t>TPR</a:t>
            </a:r>
          </a:p>
        </p:txBody>
      </p:sp>
      <p:sp>
        <p:nvSpPr>
          <p:cNvPr id="8" name="TextBox 7"/>
          <p:cNvSpPr txBox="1"/>
          <p:nvPr/>
        </p:nvSpPr>
        <p:spPr>
          <a:xfrm>
            <a:off x="1282700" y="2559050"/>
            <a:ext cx="328295" cy="414020"/>
          </a:xfrm>
          <a:prstGeom prst="rect">
            <a:avLst/>
          </a:prstGeom>
          <a:noFill/>
        </p:spPr>
        <p:txBody>
          <a:bodyPr wrap="none" rtlCol="0">
            <a:spAutoFit/>
          </a:bodyPr>
          <a:lstStyle/>
          <a:p>
            <a:r>
              <a:rPr lang="en-US" sz="2100" dirty="0"/>
              <a:t>1</a:t>
            </a:r>
          </a:p>
        </p:txBody>
      </p:sp>
      <p:sp>
        <p:nvSpPr>
          <p:cNvPr id="9" name="TextBox 8"/>
          <p:cNvSpPr txBox="1"/>
          <p:nvPr/>
        </p:nvSpPr>
        <p:spPr>
          <a:xfrm>
            <a:off x="6845300" y="5403851"/>
            <a:ext cx="328295" cy="414020"/>
          </a:xfrm>
          <a:prstGeom prst="rect">
            <a:avLst/>
          </a:prstGeom>
          <a:noFill/>
        </p:spPr>
        <p:txBody>
          <a:bodyPr wrap="none" rtlCol="0">
            <a:spAutoFit/>
          </a:bodyPr>
          <a:lstStyle/>
          <a:p>
            <a:r>
              <a:rPr lang="en-US" sz="2100" dirty="0"/>
              <a:t>1</a:t>
            </a:r>
          </a:p>
        </p:txBody>
      </p:sp>
      <p:sp>
        <p:nvSpPr>
          <p:cNvPr id="10" name="TextBox 9"/>
          <p:cNvSpPr txBox="1"/>
          <p:nvPr/>
        </p:nvSpPr>
        <p:spPr>
          <a:xfrm>
            <a:off x="1524000" y="5467351"/>
            <a:ext cx="328295" cy="414020"/>
          </a:xfrm>
          <a:prstGeom prst="rect">
            <a:avLst/>
          </a:prstGeom>
          <a:noFill/>
        </p:spPr>
        <p:txBody>
          <a:bodyPr wrap="none" rtlCol="0">
            <a:spAutoFit/>
          </a:bodyPr>
          <a:lstStyle/>
          <a:p>
            <a:r>
              <a:rPr lang="en-US" sz="2100" dirty="0"/>
              <a:t>0</a:t>
            </a:r>
          </a:p>
        </p:txBody>
      </p:sp>
      <p:sp>
        <p:nvSpPr>
          <p:cNvPr id="11" name="TextBox 10"/>
          <p:cNvSpPr txBox="1"/>
          <p:nvPr/>
        </p:nvSpPr>
        <p:spPr>
          <a:xfrm>
            <a:off x="1257300" y="4972051"/>
            <a:ext cx="328295" cy="414020"/>
          </a:xfrm>
          <a:prstGeom prst="rect">
            <a:avLst/>
          </a:prstGeom>
          <a:noFill/>
        </p:spPr>
        <p:txBody>
          <a:bodyPr wrap="none" rtlCol="0">
            <a:spAutoFit/>
          </a:bodyPr>
          <a:lstStyle/>
          <a:p>
            <a:r>
              <a:rPr lang="en-US" sz="2100" dirty="0"/>
              <a:t>0</a:t>
            </a:r>
          </a:p>
        </p:txBody>
      </p:sp>
      <p:cxnSp>
        <p:nvCxnSpPr>
          <p:cNvPr id="17" name="Straight Connector 16"/>
          <p:cNvCxnSpPr/>
          <p:nvPr/>
        </p:nvCxnSpPr>
        <p:spPr>
          <a:xfrm flipV="1">
            <a:off x="1701800" y="2952750"/>
            <a:ext cx="5334000" cy="2336800"/>
          </a:xfrm>
          <a:prstGeom prst="line">
            <a:avLst/>
          </a:prstGeom>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2265681" y="3308349"/>
            <a:ext cx="3133090" cy="414020"/>
          </a:xfrm>
          <a:prstGeom prst="rect">
            <a:avLst/>
          </a:prstGeom>
          <a:noFill/>
        </p:spPr>
        <p:txBody>
          <a:bodyPr wrap="none" rtlCol="0">
            <a:spAutoFit/>
          </a:bodyPr>
          <a:lstStyle/>
          <a:p>
            <a:r>
              <a:rPr lang="es-ES" altLang="en-US" sz="2100" dirty="0"/>
              <a:t>Mejor que esto: aleatorio</a:t>
            </a:r>
          </a:p>
        </p:txBody>
      </p:sp>
      <p:sp>
        <p:nvSpPr>
          <p:cNvPr id="13" name="Title 1"/>
          <p:cNvSpPr>
            <a:spLocks noGrp="1"/>
          </p:cNvSpPr>
          <p:nvPr>
            <p:ph type="title"/>
          </p:nvPr>
        </p:nvSpPr>
        <p:spPr>
          <a:xfrm>
            <a:off x="284636" y="828010"/>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ROC Curves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Evaluación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Muchas maneras de evaluar un modelo:</a:t>
            </a:r>
          </a:p>
          <a:p>
            <a:pPr lvl="1" algn="l">
              <a:spcBef>
                <a:spcPct val="20000"/>
              </a:spcBef>
              <a:buFontTx/>
              <a:buBlip>
                <a:blip r:embed="rId3"/>
              </a:buBlip>
            </a:pPr>
            <a:r>
              <a:rPr lang="es-ES" sz="2100" dirty="0">
                <a:latin typeface="Tahoma" panose="020B0604030504040204"/>
                <a:cs typeface="Tahoma" panose="020B0604030504040204"/>
                <a:sym typeface="+mn-ea"/>
              </a:rPr>
              <a:t>Confusion matrix (TP, TN, FP, FN)</a:t>
            </a:r>
          </a:p>
          <a:p>
            <a:pPr lvl="1" algn="l">
              <a:spcBef>
                <a:spcPct val="20000"/>
              </a:spcBef>
              <a:buFontTx/>
              <a:buBlip>
                <a:blip r:embed="rId3"/>
              </a:buBlip>
            </a:pPr>
            <a:r>
              <a:rPr lang="es-ES" sz="2100" dirty="0">
                <a:latin typeface="Tahoma" panose="020B0604030504040204"/>
                <a:cs typeface="Tahoma" panose="020B0604030504040204"/>
                <a:sym typeface="+mn-ea"/>
              </a:rPr>
              <a:t>Accuracy / misclassification error</a:t>
            </a:r>
          </a:p>
          <a:p>
            <a:pPr lvl="1" algn="l">
              <a:spcBef>
                <a:spcPct val="20000"/>
              </a:spcBef>
              <a:buFontTx/>
              <a:buBlip>
                <a:blip r:embed="rId3"/>
              </a:buBlip>
            </a:pPr>
            <a:r>
              <a:rPr lang="es-ES" sz="2100" dirty="0">
                <a:latin typeface="Tahoma" panose="020B0604030504040204"/>
                <a:cs typeface="Tahoma" panose="020B0604030504040204"/>
                <a:sym typeface="+mn-ea"/>
              </a:rPr>
              <a:t>Precision, Recall, F1-score</a:t>
            </a:r>
          </a:p>
          <a:p>
            <a:pPr lvl="1" algn="l">
              <a:spcBef>
                <a:spcPct val="20000"/>
              </a:spcBef>
              <a:buFontTx/>
              <a:buBlip>
                <a:blip r:embed="rId3"/>
              </a:buBlip>
            </a:pPr>
            <a:r>
              <a:rPr lang="es-ES" sz="2100" dirty="0">
                <a:latin typeface="Tahoma" panose="020B0604030504040204"/>
                <a:cs typeface="Tahoma" panose="020B0604030504040204"/>
                <a:sym typeface="+mn-ea"/>
              </a:rPr>
              <a:t>ROC curves, AUC/AUROC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Una app para calcular precios</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3</a:t>
            </a:fld>
            <a:endParaRPr lang="es-ES" dirty="0"/>
          </a:p>
        </p:txBody>
      </p:sp>
      <p:sp>
        <p:nvSpPr>
          <p:cNvPr id="4" name="Marcador de texto 2"/>
          <p:cNvSpPr/>
          <p:nvPr/>
        </p:nvSpPr>
        <p:spPr>
          <a:xfrm>
            <a:off x="396240" y="1343025"/>
            <a:ext cx="8157845" cy="5255260"/>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Datos de </a:t>
            </a:r>
            <a:r>
              <a:rPr lang="es-ES" sz="2400">
                <a:latin typeface="Tahoma" panose="020B0604030504040204"/>
                <a:cs typeface="Tahoma" panose="020B0604030504040204"/>
                <a:sym typeface="+mn-ea"/>
              </a:rPr>
              <a:t>los últimos </a:t>
            </a:r>
            <a:r>
              <a:rPr lang="es-ES" sz="2400" dirty="0">
                <a:latin typeface="Tahoma" panose="020B0604030504040204"/>
                <a:cs typeface="Tahoma" panose="020B0604030504040204"/>
                <a:sym typeface="+mn-ea"/>
              </a:rPr>
              <a:t>3 meses</a:t>
            </a: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1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1400" dirty="0">
              <a:latin typeface="Tahoma" panose="020B0604030504040204"/>
              <a:cs typeface="Tahoma" panose="020B0604030504040204"/>
              <a:sym typeface="+mn-ea"/>
            </a:endParaRP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Queremos poder predecir</a:t>
            </a:r>
          </a:p>
        </p:txBody>
      </p:sp>
      <p:pic>
        <p:nvPicPr>
          <p:cNvPr id="3" name="Imagen 2"/>
          <p:cNvPicPr>
            <a:picLocks noChangeAspect="1"/>
          </p:cNvPicPr>
          <p:nvPr/>
        </p:nvPicPr>
        <p:blipFill>
          <a:blip r:embed="rId3"/>
          <a:stretch>
            <a:fillRect/>
          </a:stretch>
        </p:blipFill>
        <p:spPr>
          <a:xfrm>
            <a:off x="1951355" y="1937385"/>
            <a:ext cx="5358765" cy="2927985"/>
          </a:xfrm>
          <a:prstGeom prst="rect">
            <a:avLst/>
          </a:prstGeom>
        </p:spPr>
      </p:pic>
      <p:pic>
        <p:nvPicPr>
          <p:cNvPr id="8" name="Imagen 7"/>
          <p:cNvPicPr>
            <a:picLocks noChangeAspect="1"/>
          </p:cNvPicPr>
          <p:nvPr/>
        </p:nvPicPr>
        <p:blipFill>
          <a:blip r:embed="rId4"/>
          <a:stretch>
            <a:fillRect/>
          </a:stretch>
        </p:blipFill>
        <p:spPr>
          <a:xfrm>
            <a:off x="2047240" y="5571490"/>
            <a:ext cx="5471795" cy="10261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Menor error al cuadrado</a:t>
            </a:r>
          </a:p>
        </p:txBody>
      </p:sp>
      <p:pic>
        <p:nvPicPr>
          <p:cNvPr id="4" name="Imagen 3"/>
          <p:cNvPicPr>
            <a:picLocks noChangeAspect="1"/>
          </p:cNvPicPr>
          <p:nvPr/>
        </p:nvPicPr>
        <p:blipFill>
          <a:blip r:embed="rId4"/>
          <a:srcRect l="17193" t="24516" r="1049" b="12060"/>
          <a:stretch>
            <a:fillRect/>
          </a:stretch>
        </p:blipFill>
        <p:spPr>
          <a:xfrm>
            <a:off x="646430" y="2174875"/>
            <a:ext cx="7920355" cy="34563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Menor error al cuadrado</a:t>
            </a:r>
          </a:p>
        </p:txBody>
      </p:sp>
      <p:pic>
        <p:nvPicPr>
          <p:cNvPr id="8" name="Imagen 7"/>
          <p:cNvPicPr>
            <a:picLocks noChangeAspect="1"/>
          </p:cNvPicPr>
          <p:nvPr/>
        </p:nvPicPr>
        <p:blipFill>
          <a:blip r:embed="rId4"/>
          <a:stretch>
            <a:fillRect/>
          </a:stretch>
        </p:blipFill>
        <p:spPr>
          <a:xfrm>
            <a:off x="1102360" y="2182495"/>
            <a:ext cx="6789420" cy="38214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Modelo lineal</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Suma de menores cuadrados</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p:txBody>
      </p:sp>
      <p:pic>
        <p:nvPicPr>
          <p:cNvPr id="4" name="Imagen 3"/>
          <p:cNvPicPr>
            <a:picLocks noChangeAspect="1"/>
          </p:cNvPicPr>
          <p:nvPr/>
        </p:nvPicPr>
        <p:blipFill>
          <a:blip r:embed="rId4"/>
          <a:stretch>
            <a:fillRect/>
          </a:stretch>
        </p:blipFill>
        <p:spPr>
          <a:xfrm>
            <a:off x="1219835" y="2226310"/>
            <a:ext cx="6854825" cy="883920"/>
          </a:xfrm>
          <a:prstGeom prst="rect">
            <a:avLst/>
          </a:prstGeom>
        </p:spPr>
      </p:pic>
      <p:pic>
        <p:nvPicPr>
          <p:cNvPr id="5" name="Imagen 4"/>
          <p:cNvPicPr>
            <a:picLocks noChangeAspect="1"/>
          </p:cNvPicPr>
          <p:nvPr/>
        </p:nvPicPr>
        <p:blipFill>
          <a:blip r:embed="rId5"/>
          <a:stretch>
            <a:fillRect/>
          </a:stretch>
        </p:blipFill>
        <p:spPr>
          <a:xfrm>
            <a:off x="718820" y="4434205"/>
            <a:ext cx="7857490" cy="18021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Error medio absoluto</a:t>
            </a:r>
          </a:p>
        </p:txBody>
      </p:sp>
      <p:pic>
        <p:nvPicPr>
          <p:cNvPr id="4" name="Imagen 3"/>
          <p:cNvPicPr>
            <a:picLocks noChangeAspect="1"/>
          </p:cNvPicPr>
          <p:nvPr/>
        </p:nvPicPr>
        <p:blipFill>
          <a:blip r:embed="rId4"/>
          <a:stretch>
            <a:fillRect/>
          </a:stretch>
        </p:blipFill>
        <p:spPr>
          <a:xfrm>
            <a:off x="306705" y="2404745"/>
            <a:ext cx="8531225" cy="35464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Raiz cuadrada del Error medio</a:t>
            </a:r>
          </a:p>
        </p:txBody>
      </p:sp>
      <p:pic>
        <p:nvPicPr>
          <p:cNvPr id="5" name="Imagen 4"/>
          <p:cNvPicPr>
            <a:picLocks noChangeAspect="1"/>
          </p:cNvPicPr>
          <p:nvPr/>
        </p:nvPicPr>
        <p:blipFill>
          <a:blip r:embed="rId4"/>
          <a:stretch>
            <a:fillRect/>
          </a:stretch>
        </p:blipFill>
        <p:spPr>
          <a:xfrm>
            <a:off x="987425" y="2230120"/>
            <a:ext cx="7169150" cy="31984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Residuos</a:t>
            </a:r>
          </a:p>
          <a:p>
            <a:pPr lvl="1" algn="l">
              <a:spcBef>
                <a:spcPct val="20000"/>
              </a:spcBef>
              <a:buFontTx/>
              <a:buBlip>
                <a:blip r:embed="rId3"/>
              </a:buBlip>
            </a:pPr>
            <a:r>
              <a:rPr lang="es-ES" sz="2100" dirty="0">
                <a:latin typeface="Tahoma" panose="020B0604030504040204"/>
                <a:cs typeface="Tahoma" panose="020B0604030504040204"/>
                <a:sym typeface="+mn-ea"/>
              </a:rPr>
              <a:t>Queremos que estén lo más cerca a cero</a:t>
            </a:r>
          </a:p>
        </p:txBody>
      </p:sp>
      <p:pic>
        <p:nvPicPr>
          <p:cNvPr id="4" name="Imagen 3"/>
          <p:cNvPicPr>
            <a:picLocks noChangeAspect="1"/>
          </p:cNvPicPr>
          <p:nvPr/>
        </p:nvPicPr>
        <p:blipFill>
          <a:blip r:embed="rId4"/>
          <a:stretch>
            <a:fillRect/>
          </a:stretch>
        </p:blipFill>
        <p:spPr>
          <a:xfrm>
            <a:off x="1424940" y="2435225"/>
            <a:ext cx="6480175" cy="24314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Residuos</a:t>
            </a:r>
          </a:p>
          <a:p>
            <a:pPr lvl="1" algn="l">
              <a:spcBef>
                <a:spcPct val="20000"/>
              </a:spcBef>
              <a:buFontTx/>
              <a:buBlip>
                <a:blip r:embed="rId3"/>
              </a:buBlip>
            </a:pPr>
            <a:r>
              <a:rPr lang="es-ES" sz="2100" dirty="0">
                <a:latin typeface="Tahoma" panose="020B0604030504040204"/>
                <a:cs typeface="Tahoma" panose="020B0604030504040204"/>
                <a:sym typeface="+mn-ea"/>
              </a:rPr>
              <a:t>Queremos que estén lo más cerca a cero</a:t>
            </a:r>
          </a:p>
        </p:txBody>
      </p:sp>
      <p:pic>
        <p:nvPicPr>
          <p:cNvPr id="6" name="Imagen 5"/>
          <p:cNvPicPr>
            <a:picLocks noChangeAspect="1"/>
          </p:cNvPicPr>
          <p:nvPr/>
        </p:nvPicPr>
        <p:blipFill>
          <a:blip r:embed="rId4"/>
          <a:stretch>
            <a:fillRect/>
          </a:stretch>
        </p:blipFill>
        <p:spPr>
          <a:xfrm>
            <a:off x="1198245" y="2501900"/>
            <a:ext cx="6501765" cy="23133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Regresión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Residuos</a:t>
            </a:r>
          </a:p>
          <a:p>
            <a:pPr lvl="1" algn="l">
              <a:spcBef>
                <a:spcPct val="20000"/>
              </a:spcBef>
              <a:buFontTx/>
              <a:buBlip>
                <a:blip r:embed="rId3"/>
              </a:buBlip>
            </a:pPr>
            <a:r>
              <a:rPr lang="es-ES" sz="2100" dirty="0">
                <a:latin typeface="Tahoma" panose="020B0604030504040204"/>
                <a:cs typeface="Tahoma" panose="020B0604030504040204"/>
                <a:sym typeface="+mn-ea"/>
              </a:rPr>
              <a:t>Queremos que estén lo más cerca a cero</a:t>
            </a:r>
          </a:p>
        </p:txBody>
      </p:sp>
      <p:pic>
        <p:nvPicPr>
          <p:cNvPr id="5" name="Imagen 4"/>
          <p:cNvPicPr>
            <a:picLocks noChangeAspect="1"/>
          </p:cNvPicPr>
          <p:nvPr/>
        </p:nvPicPr>
        <p:blipFill>
          <a:blip r:embed="rId4"/>
          <a:stretch>
            <a:fillRect/>
          </a:stretch>
        </p:blipFill>
        <p:spPr>
          <a:xfrm>
            <a:off x="1172210" y="2543810"/>
            <a:ext cx="6554470" cy="23056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Evaluar el fitness y la complejidad</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R2 y R2 Ajustado</a:t>
            </a:r>
          </a:p>
        </p:txBody>
      </p:sp>
      <p:pic>
        <p:nvPicPr>
          <p:cNvPr id="4" name="Imagen 3"/>
          <p:cNvPicPr>
            <a:picLocks noChangeAspect="1"/>
          </p:cNvPicPr>
          <p:nvPr/>
        </p:nvPicPr>
        <p:blipFill>
          <a:blip r:embed="rId4"/>
          <a:stretch>
            <a:fillRect/>
          </a:stretch>
        </p:blipFill>
        <p:spPr>
          <a:xfrm>
            <a:off x="284480" y="2232660"/>
            <a:ext cx="8644255" cy="33966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Mantener el modelo simple</a:t>
            </a:r>
          </a:p>
        </p:txBody>
      </p:sp>
      <p:pic>
        <p:nvPicPr>
          <p:cNvPr id="6" name="Imagen 5"/>
          <p:cNvPicPr>
            <a:picLocks noChangeAspect="1"/>
          </p:cNvPicPr>
          <p:nvPr/>
        </p:nvPicPr>
        <p:blipFill>
          <a:blip r:embed="rId4"/>
          <a:stretch>
            <a:fillRect/>
          </a:stretch>
        </p:blipFill>
        <p:spPr>
          <a:xfrm>
            <a:off x="827405" y="2075815"/>
            <a:ext cx="7557135" cy="17087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Una app para calcular precios</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4</a:t>
            </a:fld>
            <a:endParaRPr lang="es-ES" dirty="0"/>
          </a:p>
        </p:txBody>
      </p:sp>
      <p:sp>
        <p:nvSpPr>
          <p:cNvPr id="4" name="Marcador de texto 2"/>
          <p:cNvSpPr/>
          <p:nvPr/>
        </p:nvSpPr>
        <p:spPr>
          <a:xfrm>
            <a:off x="396240" y="1343025"/>
            <a:ext cx="8157845" cy="4031615"/>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Diseña un algoritmo para calcular los precios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Mantener el modelo simple</a:t>
            </a:r>
          </a:p>
        </p:txBody>
      </p:sp>
      <p:pic>
        <p:nvPicPr>
          <p:cNvPr id="5" name="Imagen 4"/>
          <p:cNvPicPr>
            <a:picLocks noChangeAspect="1"/>
          </p:cNvPicPr>
          <p:nvPr/>
        </p:nvPicPr>
        <p:blipFill>
          <a:blip r:embed="rId4"/>
          <a:stretch>
            <a:fillRect/>
          </a:stretch>
        </p:blipFill>
        <p:spPr>
          <a:xfrm>
            <a:off x="239395" y="2143760"/>
            <a:ext cx="4181475" cy="2620645"/>
          </a:xfrm>
          <a:prstGeom prst="rect">
            <a:avLst/>
          </a:prstGeom>
        </p:spPr>
      </p:pic>
      <p:pic>
        <p:nvPicPr>
          <p:cNvPr id="7" name="Imagen 6"/>
          <p:cNvPicPr>
            <a:picLocks noChangeAspect="1"/>
          </p:cNvPicPr>
          <p:nvPr/>
        </p:nvPicPr>
        <p:blipFill>
          <a:blip r:embed="rId5"/>
          <a:stretch>
            <a:fillRect/>
          </a:stretch>
        </p:blipFill>
        <p:spPr>
          <a:xfrm>
            <a:off x="4535805" y="2143760"/>
            <a:ext cx="4180840" cy="2587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L2 hace todos los coeficientes más pequeños -- Ridge</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100" dirty="0">
                <a:latin typeface="Tahoma" panose="020B0604030504040204"/>
                <a:cs typeface="Tahoma" panose="020B0604030504040204"/>
                <a:sym typeface="+mn-ea"/>
              </a:rPr>
              <a:t>Función de pérdida (loss):</a:t>
            </a:r>
          </a:p>
          <a:p>
            <a:pPr lvl="0" algn="l">
              <a:spcBef>
                <a:spcPct val="20000"/>
              </a:spcBef>
              <a:buFontTx/>
              <a:buBlip>
                <a:blip r:embed="rId3"/>
              </a:buBlip>
            </a:pPr>
            <a:endParaRPr lang="es-ES" sz="21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L1 es útil para soluciones dispersas/poco densas -- Lasso</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1" algn="l">
              <a:spcBef>
                <a:spcPct val="20000"/>
              </a:spcBef>
              <a:buFontTx/>
              <a:buBlip>
                <a:blip r:embed="rId3"/>
              </a:buBlip>
            </a:pPr>
            <a:r>
              <a:rPr lang="es-ES" sz="2100" dirty="0">
                <a:latin typeface="Tahoma" panose="020B0604030504040204"/>
                <a:cs typeface="Tahoma" panose="020B0604030504040204"/>
                <a:sym typeface="+mn-ea"/>
              </a:rPr>
              <a:t>Función de pérdida (loss):</a:t>
            </a:r>
          </a:p>
        </p:txBody>
      </p:sp>
      <p:pic>
        <p:nvPicPr>
          <p:cNvPr id="4" name="Imagen 3"/>
          <p:cNvPicPr>
            <a:picLocks noChangeAspect="1"/>
          </p:cNvPicPr>
          <p:nvPr/>
        </p:nvPicPr>
        <p:blipFill>
          <a:blip r:embed="rId4"/>
          <a:stretch>
            <a:fillRect/>
          </a:stretch>
        </p:blipFill>
        <p:spPr>
          <a:xfrm>
            <a:off x="284480" y="2095500"/>
            <a:ext cx="6963410" cy="671830"/>
          </a:xfrm>
          <a:prstGeom prst="rect">
            <a:avLst/>
          </a:prstGeom>
        </p:spPr>
      </p:pic>
      <p:pic>
        <p:nvPicPr>
          <p:cNvPr id="6" name="Imagen 5"/>
          <p:cNvPicPr>
            <a:picLocks noChangeAspect="1"/>
          </p:cNvPicPr>
          <p:nvPr/>
        </p:nvPicPr>
        <p:blipFill>
          <a:blip r:embed="rId5"/>
          <a:stretch>
            <a:fillRect/>
          </a:stretch>
        </p:blipFill>
        <p:spPr>
          <a:xfrm>
            <a:off x="464185" y="4479290"/>
            <a:ext cx="7130415" cy="793750"/>
          </a:xfrm>
          <a:prstGeom prst="rect">
            <a:avLst/>
          </a:prstGeom>
        </p:spPr>
      </p:pic>
      <p:pic>
        <p:nvPicPr>
          <p:cNvPr id="8" name="Imagen 7"/>
          <p:cNvPicPr>
            <a:picLocks noChangeAspect="1"/>
          </p:cNvPicPr>
          <p:nvPr/>
        </p:nvPicPr>
        <p:blipFill>
          <a:blip r:embed="rId6"/>
          <a:stretch>
            <a:fillRect/>
          </a:stretch>
        </p:blipFill>
        <p:spPr>
          <a:xfrm>
            <a:off x="4284980" y="3093085"/>
            <a:ext cx="2430145" cy="709930"/>
          </a:xfrm>
          <a:prstGeom prst="rect">
            <a:avLst/>
          </a:prstGeom>
        </p:spPr>
      </p:pic>
      <p:pic>
        <p:nvPicPr>
          <p:cNvPr id="9" name="Imagen 8"/>
          <p:cNvPicPr>
            <a:picLocks noChangeAspect="1"/>
          </p:cNvPicPr>
          <p:nvPr/>
        </p:nvPicPr>
        <p:blipFill>
          <a:blip r:embed="rId7"/>
          <a:stretch>
            <a:fillRect/>
          </a:stretch>
        </p:blipFill>
        <p:spPr>
          <a:xfrm>
            <a:off x="4381500" y="5636895"/>
            <a:ext cx="2371725" cy="7512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L1 vs L2</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Unicidad de la solución</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p:txBody>
      </p:sp>
      <p:pic>
        <p:nvPicPr>
          <p:cNvPr id="7" name="Imagen 6"/>
          <p:cNvPicPr>
            <a:picLocks noChangeAspect="1"/>
          </p:cNvPicPr>
          <p:nvPr/>
        </p:nvPicPr>
        <p:blipFill>
          <a:blip r:embed="rId4"/>
          <a:stretch>
            <a:fillRect/>
          </a:stretch>
        </p:blipFill>
        <p:spPr>
          <a:xfrm>
            <a:off x="1478280" y="1838325"/>
            <a:ext cx="5488305" cy="1961515"/>
          </a:xfrm>
          <a:prstGeom prst="rect">
            <a:avLst/>
          </a:prstGeom>
        </p:spPr>
      </p:pic>
      <p:pic>
        <p:nvPicPr>
          <p:cNvPr id="10" name="Imagen 9"/>
          <p:cNvPicPr>
            <a:picLocks noChangeAspect="1"/>
          </p:cNvPicPr>
          <p:nvPr/>
        </p:nvPicPr>
        <p:blipFill>
          <a:blip r:embed="rId5"/>
          <a:stretch>
            <a:fillRect/>
          </a:stretch>
        </p:blipFill>
        <p:spPr>
          <a:xfrm>
            <a:off x="3985260" y="3938270"/>
            <a:ext cx="2717800" cy="2740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a:lstStyle/>
          <a:p>
            <a:pPr marL="0" indent="0">
              <a:buNone/>
            </a:pPr>
            <a:r>
              <a:rPr lang="es-ES" sz="2400" dirty="0">
                <a:latin typeface="Tahoma" panose="020B0604030504040204" charset="0"/>
              </a:rPr>
              <a:t>L1 vs L2</a:t>
            </a:r>
          </a:p>
          <a:p>
            <a:pPr marL="0" indent="0">
              <a:buNone/>
            </a:pPr>
            <a:endParaRPr lang="es-ES" sz="1600" dirty="0">
              <a:latin typeface="Tahoma" panose="020B0604030504040204" charset="0"/>
            </a:endParaRPr>
          </a:p>
          <a:p>
            <a:pPr marL="0" indent="0">
              <a:buNone/>
            </a:pPr>
            <a:r>
              <a:rPr lang="es-ES" sz="1600" b="1" dirty="0">
                <a:latin typeface="Tahoma" panose="020B0604030504040204" charset="0"/>
              </a:rPr>
              <a:t>Robustness: L1 &gt; L2</a:t>
            </a:r>
          </a:p>
          <a:p>
            <a:pPr marL="0" indent="0">
              <a:buNone/>
            </a:pPr>
            <a:r>
              <a:rPr lang="es-ES" sz="1600" dirty="0">
                <a:latin typeface="Tahoma" panose="020B0604030504040204" charset="0"/>
              </a:rPr>
              <a:t>Robustness is defined as resistance to outliers in a dataset. The more able a model is to ignore extreme values in the data, the more robust it is.</a:t>
            </a:r>
          </a:p>
          <a:p>
            <a:pPr marL="0" indent="0">
              <a:buNone/>
            </a:pPr>
            <a:endParaRPr lang="es-ES" sz="1400" dirty="0">
              <a:latin typeface="Tahoma" panose="020B0604030504040204" charset="0"/>
            </a:endParaRPr>
          </a:p>
          <a:p>
            <a:pPr marL="0" indent="0">
              <a:buNone/>
            </a:pPr>
            <a:r>
              <a:rPr lang="es-ES" sz="1600" dirty="0">
                <a:latin typeface="Tahoma" panose="020B0604030504040204" charset="0"/>
              </a:rPr>
              <a:t>The L1 norm is more robust than the L2 norm, for fairly obvious reasons: the L2 norm squares values, so it increases the cost of outliers exponentially; the L1 norm only takes the absolute value, so it considers them linearly.</a:t>
            </a:r>
          </a:p>
          <a:p>
            <a:pPr marL="0" indent="0">
              <a:buNone/>
            </a:pPr>
            <a:endParaRPr lang="es-ES" sz="1400" dirty="0">
              <a:latin typeface="Tahoma" panose="020B0604030504040204" charset="0"/>
            </a:endParaRPr>
          </a:p>
          <a:p>
            <a:pPr marL="0" indent="0">
              <a:buNone/>
            </a:pPr>
            <a:r>
              <a:rPr lang="es-ES" sz="1600" b="1" dirty="0">
                <a:latin typeface="Tahoma" panose="020B0604030504040204" charset="0"/>
              </a:rPr>
              <a:t>Stability: L2 &gt; L1</a:t>
            </a:r>
          </a:p>
          <a:p>
            <a:pPr marL="0" indent="0">
              <a:buNone/>
            </a:pPr>
            <a:r>
              <a:rPr lang="es-ES" sz="1600" dirty="0">
                <a:latin typeface="Tahoma" panose="020B0604030504040204" charset="0"/>
              </a:rPr>
              <a:t>Stability is defined as resistance to horizontal adjustments. This is the perpendicular opposite of robustness.</a:t>
            </a:r>
          </a:p>
          <a:p>
            <a:pPr marL="0" indent="0">
              <a:buNone/>
            </a:pPr>
            <a:endParaRPr lang="es-ES" sz="1400" dirty="0">
              <a:latin typeface="Tahoma" panose="020B0604030504040204" charset="0"/>
            </a:endParaRPr>
          </a:p>
          <a:p>
            <a:pPr marL="0" indent="0">
              <a:buNone/>
            </a:pPr>
            <a:r>
              <a:rPr lang="es-ES" sz="1600" dirty="0">
                <a:latin typeface="Tahoma" panose="020B0604030504040204" charset="0"/>
              </a:rPr>
              <a:t>The L2 norm is more stable than the L1 norm. A later notebook will explore why.</a:t>
            </a:r>
          </a:p>
          <a:p>
            <a:pPr marL="0" indent="0">
              <a:buNone/>
            </a:pPr>
            <a:endParaRPr lang="es-ES" sz="1800" dirty="0">
              <a:latin typeface="Tahoma" panose="020B0604030504040204" charset="0"/>
              <a:cs typeface="Times"/>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Regularización</a:t>
            </a:r>
          </a:p>
        </p:txBody>
      </p:sp>
      <p:sp>
        <p:nvSpPr>
          <p:cNvPr id="3" name="Content Placeholder 2"/>
          <p:cNvSpPr>
            <a:spLocks noGrp="1"/>
          </p:cNvSpPr>
          <p:nvPr>
            <p:ph sz="quarter" idx="10"/>
          </p:nvPr>
        </p:nvSpPr>
        <p:spPr/>
        <p:txBody>
          <a:bodyPr/>
          <a:lstStyle/>
          <a:p>
            <a:pPr marL="0" indent="0">
              <a:buNone/>
            </a:pPr>
            <a:r>
              <a:rPr lang="es-ES" sz="2400" dirty="0">
                <a:latin typeface="Tahoma" panose="020B0604030504040204" charset="0"/>
              </a:rPr>
              <a:t>L1 vs L2</a:t>
            </a:r>
          </a:p>
          <a:p>
            <a:pPr marL="0" indent="0">
              <a:buNone/>
            </a:pPr>
            <a:endParaRPr lang="es-ES" sz="1600" dirty="0">
              <a:latin typeface="Tahoma" panose="020B0604030504040204" charset="0"/>
            </a:endParaRPr>
          </a:p>
          <a:p>
            <a:pPr marL="0" indent="0">
              <a:buNone/>
            </a:pPr>
            <a:r>
              <a:rPr lang="es-ES" sz="1600" b="1" dirty="0">
                <a:latin typeface="Tahoma" panose="020B0604030504040204" charset="0"/>
              </a:rPr>
              <a:t>Computational difficulty: L2 &gt; L1</a:t>
            </a:r>
          </a:p>
          <a:p>
            <a:pPr marL="0" indent="0">
              <a:buNone/>
            </a:pPr>
            <a:r>
              <a:rPr lang="es-ES" sz="1800" dirty="0">
                <a:latin typeface="Tahoma" panose="020B0604030504040204" charset="0"/>
                <a:cs typeface="Times"/>
                <a:sym typeface="+mn-ea"/>
              </a:rPr>
              <a:t>L2 has a closed form solution because it's a square of a thing. </a:t>
            </a:r>
          </a:p>
          <a:p>
            <a:pPr marL="0" indent="0">
              <a:buNone/>
            </a:pPr>
            <a:endParaRPr lang="es-ES" sz="1800" dirty="0">
              <a:latin typeface="Tahoma" panose="020B0604030504040204" charset="0"/>
              <a:cs typeface="Times"/>
              <a:sym typeface="+mn-ea"/>
            </a:endParaRPr>
          </a:p>
          <a:p>
            <a:pPr marL="0" indent="0">
              <a:buNone/>
            </a:pPr>
            <a:r>
              <a:rPr lang="es-ES" sz="1800" b="1" dirty="0">
                <a:latin typeface="Tahoma" panose="020B0604030504040204" charset="0"/>
                <a:cs typeface="Times"/>
                <a:sym typeface="+mn-ea"/>
              </a:rPr>
              <a:t>Sparsity: L1 &gt; L2</a:t>
            </a:r>
          </a:p>
          <a:p>
            <a:pPr marL="0" indent="0">
              <a:buNone/>
            </a:pPr>
            <a:r>
              <a:rPr lang="es-ES" sz="1800" dirty="0">
                <a:latin typeface="Tahoma" panose="020B0604030504040204" charset="0"/>
                <a:cs typeface="Times"/>
                <a:sym typeface="+mn-ea"/>
              </a:rPr>
              <a:t>Sparsity is the property of having coefficients which are highly significant: very near 0 or very not near 0. In theory, the coefficients very near 0 can later be eliminated.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Collinear features</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Features colineares o altamente correlacionadas</a:t>
            </a:r>
          </a:p>
          <a:p>
            <a:pPr lvl="1" algn="l">
              <a:spcBef>
                <a:spcPct val="20000"/>
              </a:spcBef>
              <a:buFontTx/>
              <a:buBlip>
                <a:blip r:embed="rId3"/>
              </a:buBlip>
            </a:pPr>
            <a:r>
              <a:rPr lang="es-ES" sz="2100" dirty="0">
                <a:latin typeface="Tahoma" panose="020B0604030504040204"/>
                <a:cs typeface="Tahoma" panose="020B0604030504040204"/>
                <a:sym typeface="+mn-ea"/>
              </a:rPr>
              <a:t>Se suelen crear para obtener más información sobre topics importantes</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Ensucian la interpretación de los coeficientes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Ganancia de una rama en árboles = impureza</a:t>
            </a:r>
          </a:p>
        </p:txBody>
      </p:sp>
      <p:sp>
        <p:nvSpPr>
          <p:cNvPr id="3" name="Content Placeholder 2"/>
          <p:cNvSpPr>
            <a:spLocks noGrp="1"/>
          </p:cNvSpPr>
          <p:nvPr>
            <p:ph sz="quarter" idx="10"/>
          </p:nvPr>
        </p:nvSpPr>
        <p:spPr/>
        <p:txBody>
          <a:bodyPr/>
          <a:lstStyle/>
          <a:p>
            <a:pPr marL="0" indent="0">
              <a:buNone/>
            </a:pPr>
            <a:r>
              <a:rPr lang="es-ES" sz="1800" dirty="0">
                <a:latin typeface="Tahoma" panose="020B0604030504040204" charset="0"/>
              </a:rPr>
              <a:t>Gain(S,A) = la reducción esperada en la entropía debida a la división del atributo A</a:t>
            </a:r>
          </a:p>
          <a:p>
            <a:pPr marL="0" indent="0">
              <a:buNone/>
            </a:pPr>
            <a:r>
              <a:rPr lang="es-ES" sz="1600" dirty="0">
                <a:latin typeface="Tahoma" panose="020B0604030504040204" charset="0"/>
              </a:rPr>
              <a:t>                 = </a:t>
            </a:r>
            <a:r>
              <a:rPr lang="es-ES" sz="2000" dirty="0">
                <a:latin typeface="Tahoma" panose="020B0604030504040204" charset="0"/>
              </a:rPr>
              <a:t> entropía original - entropía después de la división</a:t>
            </a:r>
          </a:p>
          <a:p>
            <a:pPr marL="0" indent="0">
              <a:buNone/>
            </a:pPr>
            <a:endParaRPr lang="es-ES" sz="2000" dirty="0">
              <a:latin typeface="Tahoma" panose="020B0604030504040204" charset="0"/>
            </a:endParaRPr>
          </a:p>
          <a:p>
            <a:pPr marL="0" indent="0">
              <a:buNone/>
            </a:pPr>
            <a:endParaRPr lang="es-ES" sz="2000" dirty="0">
              <a:latin typeface="Tahoma" panose="020B0604030504040204" charset="0"/>
            </a:endParaRPr>
          </a:p>
          <a:p>
            <a:pPr marL="0" indent="0">
              <a:buNone/>
            </a:pPr>
            <a:endParaRPr lang="es-ES" sz="2000" dirty="0">
              <a:latin typeface="Tahoma" panose="020B0604030504040204" charset="0"/>
            </a:endParaRPr>
          </a:p>
          <a:p>
            <a:pPr marL="0" indent="0">
              <a:buNone/>
            </a:pPr>
            <a:r>
              <a:rPr lang="es-ES" sz="2000" b="1" dirty="0">
                <a:latin typeface="Tahoma" panose="020B0604030504040204" charset="0"/>
              </a:rPr>
              <a:t>Ejemplos:</a:t>
            </a:r>
          </a:p>
          <a:p>
            <a:pPr marL="0" indent="0">
              <a:buNone/>
            </a:pPr>
            <a:r>
              <a:rPr lang="es-ES" sz="2000" dirty="0">
                <a:latin typeface="Tahoma" panose="020B0604030504040204" charset="0"/>
              </a:rPr>
              <a:t>Gain(S, Guests)</a:t>
            </a:r>
          </a:p>
          <a:p>
            <a:pPr marL="0" indent="0">
              <a:buNone/>
            </a:pPr>
            <a:endParaRPr lang="es-ES" sz="2000" dirty="0">
              <a:latin typeface="Tahoma" panose="020B0604030504040204" charset="0"/>
            </a:endParaRPr>
          </a:p>
          <a:p>
            <a:pPr marL="0" indent="0">
              <a:buNone/>
            </a:pPr>
            <a:endParaRPr lang="es-ES" sz="2000" dirty="0">
              <a:latin typeface="Tahoma" panose="020B0604030504040204" charset="0"/>
            </a:endParaRPr>
          </a:p>
          <a:p>
            <a:pPr marL="0" indent="0">
              <a:buNone/>
            </a:pPr>
            <a:r>
              <a:rPr lang="es-ES" sz="2000" dirty="0">
                <a:latin typeface="Tahoma" panose="020B0604030504040204" charset="0"/>
                <a:sym typeface="+mn-ea"/>
              </a:rPr>
              <a:t>Gain(S, Genre)</a:t>
            </a:r>
            <a:endParaRPr lang="es-ES" sz="2000" dirty="0">
              <a:latin typeface="Tahoma" panose="020B0604030504040204" charset="0"/>
            </a:endParaRPr>
          </a:p>
          <a:p>
            <a:pPr marL="0" indent="0">
              <a:buNone/>
            </a:pPr>
            <a:endParaRPr lang="es-ES" sz="2000" dirty="0">
              <a:latin typeface="Tahoma" panose="020B0604030504040204" charset="0"/>
              <a:cs typeface="Times"/>
              <a:sym typeface="+mn-ea"/>
            </a:endParaRPr>
          </a:p>
        </p:txBody>
      </p:sp>
      <p:pic>
        <p:nvPicPr>
          <p:cNvPr id="4" name="Imagen 3"/>
          <p:cNvPicPr>
            <a:picLocks noChangeAspect="1"/>
          </p:cNvPicPr>
          <p:nvPr/>
        </p:nvPicPr>
        <p:blipFill>
          <a:blip r:embed="rId3"/>
          <a:stretch>
            <a:fillRect/>
          </a:stretch>
        </p:blipFill>
        <p:spPr>
          <a:xfrm>
            <a:off x="411480" y="2266950"/>
            <a:ext cx="3997325" cy="635000"/>
          </a:xfrm>
          <a:prstGeom prst="rect">
            <a:avLst/>
          </a:prstGeom>
        </p:spPr>
      </p:pic>
      <p:pic>
        <p:nvPicPr>
          <p:cNvPr id="5" name="Imagen 4"/>
          <p:cNvPicPr>
            <a:picLocks noChangeAspect="1"/>
          </p:cNvPicPr>
          <p:nvPr/>
        </p:nvPicPr>
        <p:blipFill>
          <a:blip r:embed="rId4"/>
          <a:stretch>
            <a:fillRect/>
          </a:stretch>
        </p:blipFill>
        <p:spPr>
          <a:xfrm>
            <a:off x="4412615" y="2266950"/>
            <a:ext cx="4256405" cy="635000"/>
          </a:xfrm>
          <a:prstGeom prst="rect">
            <a:avLst/>
          </a:prstGeom>
        </p:spPr>
      </p:pic>
      <p:pic>
        <p:nvPicPr>
          <p:cNvPr id="6" name="Imagen 5"/>
          <p:cNvPicPr>
            <a:picLocks noChangeAspect="1"/>
          </p:cNvPicPr>
          <p:nvPr/>
        </p:nvPicPr>
        <p:blipFill>
          <a:blip r:embed="rId5"/>
          <a:stretch>
            <a:fillRect/>
          </a:stretch>
        </p:blipFill>
        <p:spPr>
          <a:xfrm>
            <a:off x="2261235" y="3880485"/>
            <a:ext cx="6169025" cy="1009650"/>
          </a:xfrm>
          <a:prstGeom prst="rect">
            <a:avLst/>
          </a:prstGeom>
        </p:spPr>
      </p:pic>
      <p:pic>
        <p:nvPicPr>
          <p:cNvPr id="8" name="Imagen 7"/>
          <p:cNvPicPr>
            <a:picLocks noChangeAspect="1"/>
          </p:cNvPicPr>
          <p:nvPr/>
        </p:nvPicPr>
        <p:blipFill>
          <a:blip r:embed="rId6"/>
          <a:stretch>
            <a:fillRect/>
          </a:stretch>
        </p:blipFill>
        <p:spPr>
          <a:xfrm>
            <a:off x="2261235" y="5116195"/>
            <a:ext cx="5332095" cy="14725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Criterio de poda de los árboles de decisón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Mínima complejidad de coste </a:t>
            </a:r>
          </a:p>
          <a:p>
            <a:pPr lvl="0" algn="l">
              <a:spcBef>
                <a:spcPct val="20000"/>
              </a:spcBef>
              <a:buFontTx/>
              <a:buBlip>
                <a:blip r:embed="rId3"/>
              </a:buBlip>
            </a:pPr>
            <a:r>
              <a:rPr lang="es-ES" sz="2400" dirty="0">
                <a:latin typeface="Tahoma" panose="020B0604030504040204"/>
                <a:cs typeface="Tahoma" panose="020B0604030504040204"/>
                <a:sym typeface="+mn-ea"/>
              </a:rPr>
              <a:t>cada sub-árbol es asignado un coste --&gt; </a:t>
            </a:r>
            <a:r>
              <a:rPr lang="es-ES" sz="2400" b="1" dirty="0">
                <a:latin typeface="Tahoma" panose="020B0604030504040204"/>
                <a:cs typeface="Tahoma" panose="020B0604030504040204"/>
                <a:sym typeface="+mn-ea"/>
              </a:rPr>
              <a:t>Escoge el sub-árbol con menor coste</a:t>
            </a:r>
          </a:p>
          <a:p>
            <a:pPr lvl="0" algn="l">
              <a:spcBef>
                <a:spcPct val="20000"/>
              </a:spcBef>
              <a:buFontTx/>
              <a:buBlip>
                <a:blip r:embed="rId3"/>
              </a:buBlip>
            </a:pPr>
            <a:endParaRPr lang="es-ES" sz="2400" b="1"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p:txBody>
      </p:sp>
      <p:graphicFrame>
        <p:nvGraphicFramePr>
          <p:cNvPr id="7" name="Object 7"/>
          <p:cNvGraphicFramePr>
            <a:graphicFrameLocks noChangeAspect="1"/>
          </p:cNvGraphicFramePr>
          <p:nvPr/>
        </p:nvGraphicFramePr>
        <p:xfrm>
          <a:off x="535305" y="4088765"/>
          <a:ext cx="8294370" cy="1031875"/>
        </p:xfrm>
        <a:graphic>
          <a:graphicData uri="http://schemas.openxmlformats.org/presentationml/2006/ole">
            <mc:AlternateContent xmlns:mc="http://schemas.openxmlformats.org/markup-compatibility/2006">
              <mc:Choice xmlns:v="urn:schemas-microsoft-com:vml" Requires="v">
                <p:oleObj name="Equation" r:id="rId4" imgW="3767455" imgH="466090" progId="Equation.DSMT4">
                  <p:embed/>
                </p:oleObj>
              </mc:Choice>
              <mc:Fallback>
                <p:oleObj name="Equation" r:id="rId4" imgW="3767455" imgH="466090" progId="Equation.DSMT4">
                  <p:embed/>
                  <p:pic>
                    <p:nvPicPr>
                      <p:cNvPr id="0" name="Imagen 436252"/>
                      <p:cNvPicPr/>
                      <p:nvPr/>
                    </p:nvPicPr>
                    <p:blipFill>
                      <a:blip r:embed="rId5"/>
                      <a:stretch>
                        <a:fillRect/>
                      </a:stretch>
                    </p:blipFill>
                    <p:spPr>
                      <a:xfrm>
                        <a:off x="535305" y="4088765"/>
                        <a:ext cx="8294370" cy="1031875"/>
                      </a:xfrm>
                      <a:prstGeom prst="rect">
                        <a:avLst/>
                      </a:prstGeom>
                    </p:spPr>
                  </p:pic>
                </p:oleObj>
              </mc:Fallback>
            </mc:AlternateContent>
          </a:graphicData>
        </a:graphic>
      </p:graphicFrame>
      <p:sp>
        <p:nvSpPr>
          <p:cNvPr id="10" name="TextBox 9"/>
          <p:cNvSpPr txBox="1"/>
          <p:nvPr/>
        </p:nvSpPr>
        <p:spPr>
          <a:xfrm>
            <a:off x="3567360" y="3047155"/>
            <a:ext cx="1777365" cy="645160"/>
          </a:xfrm>
          <a:prstGeom prst="rect">
            <a:avLst/>
          </a:prstGeom>
          <a:noFill/>
        </p:spPr>
        <p:txBody>
          <a:bodyPr wrap="none" rtlCol="0">
            <a:spAutoFit/>
          </a:bodyPr>
          <a:lstStyle/>
          <a:p>
            <a:pPr algn="ctr"/>
            <a:r>
              <a:rPr lang="en-US" dirty="0">
                <a:solidFill>
                  <a:srgbClr val="008000"/>
                </a:solidFill>
              </a:rPr>
              <a:t>Misclassification</a:t>
            </a:r>
          </a:p>
          <a:p>
            <a:pPr algn="ctr"/>
            <a:r>
              <a:rPr lang="en-US" dirty="0">
                <a:solidFill>
                  <a:srgbClr val="008000"/>
                </a:solidFill>
              </a:rPr>
              <a:t>Error</a:t>
            </a:r>
          </a:p>
        </p:txBody>
      </p:sp>
      <p:cxnSp>
        <p:nvCxnSpPr>
          <p:cNvPr id="11" name="Straight Arrow Connector 10"/>
          <p:cNvCxnSpPr/>
          <p:nvPr/>
        </p:nvCxnSpPr>
        <p:spPr>
          <a:xfrm>
            <a:off x="4487757" y="3936577"/>
            <a:ext cx="0" cy="389466"/>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177125" y="3267289"/>
            <a:ext cx="1602105" cy="368300"/>
          </a:xfrm>
          <a:prstGeom prst="rect">
            <a:avLst/>
          </a:prstGeom>
          <a:noFill/>
        </p:spPr>
        <p:txBody>
          <a:bodyPr wrap="none" rtlCol="0">
            <a:spAutoFit/>
          </a:bodyPr>
          <a:lstStyle/>
          <a:p>
            <a:pPr algn="ctr"/>
            <a:r>
              <a:rPr lang="en-US" dirty="0">
                <a:solidFill>
                  <a:srgbClr val="008000"/>
                </a:solidFill>
              </a:rPr>
              <a:t>Regularization</a:t>
            </a:r>
          </a:p>
        </p:txBody>
      </p:sp>
      <p:cxnSp>
        <p:nvCxnSpPr>
          <p:cNvPr id="13" name="Straight Arrow Connector 12"/>
          <p:cNvCxnSpPr/>
          <p:nvPr/>
        </p:nvCxnSpPr>
        <p:spPr>
          <a:xfrm>
            <a:off x="7789757" y="3699510"/>
            <a:ext cx="0" cy="389466"/>
          </a:xfrm>
          <a:prstGeom prst="straightConnector1">
            <a:avLst/>
          </a:prstGeom>
          <a:ln>
            <a:solidFill>
              <a:srgbClr val="FF0000"/>
            </a:solidFill>
            <a:tailEnd type="arrow" w="med" len="med"/>
          </a:ln>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284636" y="75625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grpSp>
        <p:nvGrpSpPr>
          <p:cNvPr id="4" name="Group 3"/>
          <p:cNvGrpSpPr/>
          <p:nvPr/>
        </p:nvGrpSpPr>
        <p:grpSpPr>
          <a:xfrm>
            <a:off x="3098792" y="3003541"/>
            <a:ext cx="1117600" cy="9525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12" name="Rectangle 11"/>
          <p:cNvSpPr/>
          <p:nvPr/>
        </p:nvSpPr>
        <p:spPr>
          <a:xfrm>
            <a:off x="3752843" y="4667239"/>
            <a:ext cx="209550" cy="3175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13" name="Rectangle 12"/>
          <p:cNvSpPr/>
          <p:nvPr/>
        </p:nvSpPr>
        <p:spPr>
          <a:xfrm>
            <a:off x="3314693" y="4667239"/>
            <a:ext cx="647700" cy="31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3086093" y="4489439"/>
            <a:ext cx="1117600" cy="952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3314705" y="4667242"/>
            <a:ext cx="228590" cy="317498"/>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2" name="Rectangle 31"/>
          <p:cNvSpPr/>
          <p:nvPr/>
        </p:nvSpPr>
        <p:spPr>
          <a:xfrm rot="5400000">
            <a:off x="5499092" y="3409942"/>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3" name="Rectangle 32"/>
          <p:cNvSpPr/>
          <p:nvPr/>
        </p:nvSpPr>
        <p:spPr>
          <a:xfrm rot="5400000">
            <a:off x="5435592" y="3346442"/>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ectangle 35"/>
          <p:cNvSpPr/>
          <p:nvPr/>
        </p:nvSpPr>
        <p:spPr>
          <a:xfrm>
            <a:off x="5661023" y="4984733"/>
            <a:ext cx="209550" cy="230205"/>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7" name="Rectangle 36"/>
          <p:cNvSpPr/>
          <p:nvPr/>
        </p:nvSpPr>
        <p:spPr>
          <a:xfrm>
            <a:off x="5427656" y="4752976"/>
            <a:ext cx="449269" cy="4619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5118093" y="4502139"/>
            <a:ext cx="1117600" cy="952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5427668" y="4752975"/>
            <a:ext cx="228590" cy="244464"/>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44" name="Rectangle 43"/>
          <p:cNvSpPr/>
          <p:nvPr/>
        </p:nvSpPr>
        <p:spPr>
          <a:xfrm>
            <a:off x="5118093" y="2990840"/>
            <a:ext cx="1117600" cy="952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Elston Photo 2015-10-21.png"/>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200339" y="3400017"/>
            <a:ext cx="1130696" cy="1589169"/>
          </a:xfrm>
          <a:prstGeom prst="rect">
            <a:avLst/>
          </a:prstGeom>
        </p:spPr>
      </p:pic>
      <p:sp>
        <p:nvSpPr>
          <p:cNvPr id="6" name="Rectangle 2"/>
          <p:cNvSpPr>
            <a:spLocks noGrp="1" noChangeArrowheads="1"/>
          </p:cNvSpPr>
          <p:nvPr>
            <p:ph sz="quarter" idx="10"/>
          </p:nvPr>
        </p:nvSpPr>
        <p:spPr>
          <a:xfrm>
            <a:off x="284560" y="1898420"/>
            <a:ext cx="8643938" cy="3967791"/>
          </a:xfrm>
          <a:prstGeom prst="rect">
            <a:avLst/>
          </a:prstGeom>
        </p:spPr>
        <p:txBody>
          <a:bodyPr vert="horz" rtlCol="0">
            <a:normAutofit/>
          </a:bodyPr>
          <a:lstStyle/>
          <a:p>
            <a:pPr lvl="0" algn="l">
              <a:spcBef>
                <a:spcPct val="20000"/>
              </a:spcBef>
              <a:buFontTx/>
              <a:buBlip>
                <a:blip r:embed="rId5"/>
              </a:buBlip>
            </a:pPr>
            <a:r>
              <a:rPr lang="es-ES" sz="2400" dirty="0">
                <a:latin typeface="Tahoma" panose="020B0604030504040204"/>
                <a:ea typeface="+mn-ea"/>
                <a:cs typeface="Tahoma" panose="020B0604030504040204"/>
                <a:sym typeface="+mn-ea"/>
              </a:rPr>
              <a:t>Sustraer las áreas blancas de las negras</a:t>
            </a:r>
          </a:p>
        </p:txBody>
      </p:sp>
      <p:sp>
        <p:nvSpPr>
          <p:cNvPr id="2"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lvl="0">
              <a:spcBef>
                <a:spcPct val="20000"/>
              </a:spcBef>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Una app para calcular precios</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5</a:t>
            </a:fld>
            <a:endParaRPr lang="es-ES" dirty="0"/>
          </a:p>
        </p:txBody>
      </p:sp>
      <p:sp>
        <p:nvSpPr>
          <p:cNvPr id="4" name="Marcador de texto 2"/>
          <p:cNvSpPr/>
          <p:nvPr/>
        </p:nvSpPr>
        <p:spPr>
          <a:xfrm>
            <a:off x="396240" y="1343025"/>
            <a:ext cx="8157845" cy="5141595"/>
          </a:xfrm>
          <a:prstGeom prst="rect">
            <a:avLst/>
          </a:prstGeom>
        </p:spPr>
        <p:txBody>
          <a:bodyPr vert="horz" rtlCol="0">
            <a:normAutofit fontScale="90000" lnSpcReduction="20000"/>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Diseña un algoritmo para calcular los precios: Con ML</a:t>
            </a: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Número mágicos: .841231951398213, 1231.1231231, 2.3242341421, 201.23432095 -- </a:t>
            </a:r>
            <a:r>
              <a:rPr lang="es-ES" sz="2400" b="1" dirty="0">
                <a:latin typeface="Tahoma" panose="020B0604030504040204"/>
                <a:cs typeface="Tahoma" panose="020B0604030504040204"/>
                <a:sym typeface="+mn-ea"/>
              </a:rPr>
              <a:t>pesos</a:t>
            </a:r>
            <a:r>
              <a:rPr lang="es-ES" sz="2400" dirty="0">
                <a:latin typeface="Tahoma" panose="020B0604030504040204"/>
                <a:cs typeface="Tahoma" panose="020B0604030504040204"/>
                <a:sym typeface="+mn-ea"/>
              </a:rPr>
              <a:t>. </a:t>
            </a:r>
          </a:p>
        </p:txBody>
      </p:sp>
      <p:sp>
        <p:nvSpPr>
          <p:cNvPr id="3" name="Cuadro de texto 2"/>
          <p:cNvSpPr txBox="1"/>
          <p:nvPr/>
        </p:nvSpPr>
        <p:spPr>
          <a:xfrm>
            <a:off x="414020" y="2053590"/>
            <a:ext cx="8341995" cy="3415030"/>
          </a:xfrm>
          <a:prstGeom prst="rect">
            <a:avLst/>
          </a:prstGeom>
          <a:noFill/>
        </p:spPr>
        <p:txBody>
          <a:bodyPr wrap="square" rtlCol="0" anchor="t">
            <a:spAutoFit/>
          </a:bodyPr>
          <a:lstStyle/>
          <a:p>
            <a:r>
              <a:rPr lang="es-ES" altLang="en-US" dirty="0">
                <a:latin typeface="Consolas" panose="020B0609020204030204" charset="0"/>
              </a:rPr>
              <a:t>def estimate_house_sales_price(num_of_bedrooms, sqft, neighborhood):</a:t>
            </a:r>
          </a:p>
          <a:p>
            <a:r>
              <a:rPr lang="es-ES" altLang="en-US" dirty="0">
                <a:latin typeface="Consolas" panose="020B0609020204030204" charset="0"/>
              </a:rPr>
              <a:t> price = 0</a:t>
            </a:r>
          </a:p>
          <a:p>
            <a:r>
              <a:rPr lang="es-ES" altLang="en-US" dirty="0">
                <a:solidFill>
                  <a:schemeClr val="bg1">
                    <a:lumMod val="75000"/>
                  </a:schemeClr>
                </a:solidFill>
                <a:latin typeface="Consolas" panose="020B0609020204030204" charset="0"/>
              </a:rPr>
              <a:t> # a little pinch of this</a:t>
            </a:r>
          </a:p>
          <a:p>
            <a:r>
              <a:rPr lang="es-ES" altLang="en-US" dirty="0">
                <a:latin typeface="Consolas" panose="020B0609020204030204" charset="0"/>
              </a:rPr>
              <a:t> price += num_of_bedrooms * .841231951398213</a:t>
            </a:r>
          </a:p>
          <a:p>
            <a:r>
              <a:rPr lang="es-ES" altLang="en-US" dirty="0">
                <a:solidFill>
                  <a:schemeClr val="bg1">
                    <a:lumMod val="75000"/>
                  </a:schemeClr>
                </a:solidFill>
                <a:latin typeface="Consolas" panose="020B0609020204030204" charset="0"/>
              </a:rPr>
              <a:t> # and a big pinch of that</a:t>
            </a:r>
            <a:endParaRPr lang="es-ES" altLang="en-US" dirty="0">
              <a:latin typeface="Consolas" panose="020B0609020204030204" charset="0"/>
            </a:endParaRPr>
          </a:p>
          <a:p>
            <a:r>
              <a:rPr lang="es-ES" altLang="en-US" dirty="0">
                <a:latin typeface="Consolas" panose="020B0609020204030204" charset="0"/>
              </a:rPr>
              <a:t> price += sqft * 1231.1231231</a:t>
            </a:r>
          </a:p>
          <a:p>
            <a:r>
              <a:rPr lang="es-ES" altLang="en-US" dirty="0">
                <a:latin typeface="Consolas" panose="020B0609020204030204" charset="0"/>
              </a:rPr>
              <a:t> </a:t>
            </a:r>
            <a:r>
              <a:rPr lang="es-ES" altLang="en-US" dirty="0">
                <a:solidFill>
                  <a:schemeClr val="bg1">
                    <a:lumMod val="75000"/>
                  </a:schemeClr>
                </a:solidFill>
                <a:latin typeface="Consolas" panose="020B0609020204030204" charset="0"/>
              </a:rPr>
              <a:t># maybe a handful of this</a:t>
            </a:r>
            <a:endParaRPr lang="es-ES" altLang="en-US" dirty="0">
              <a:latin typeface="Consolas" panose="020B0609020204030204" charset="0"/>
            </a:endParaRPr>
          </a:p>
          <a:p>
            <a:r>
              <a:rPr lang="es-ES" altLang="en-US" dirty="0">
                <a:latin typeface="Consolas" panose="020B0609020204030204" charset="0"/>
              </a:rPr>
              <a:t> price += neighborhood * 2.3242341421</a:t>
            </a:r>
          </a:p>
          <a:p>
            <a:pPr algn="l"/>
            <a:r>
              <a:rPr lang="es-ES" altLang="en-US" dirty="0">
                <a:latin typeface="Consolas" panose="020B0609020204030204" charset="0"/>
              </a:rPr>
              <a:t> </a:t>
            </a:r>
            <a:r>
              <a:rPr lang="es-ES" altLang="en-US" dirty="0">
                <a:solidFill>
                  <a:schemeClr val="bg1">
                    <a:lumMod val="75000"/>
                  </a:schemeClr>
                </a:solidFill>
                <a:latin typeface="Consolas" panose="020B0609020204030204" charset="0"/>
              </a:rPr>
              <a:t># and finally, just a little extra salt for good measure</a:t>
            </a:r>
          </a:p>
          <a:p>
            <a:pPr algn="l"/>
            <a:r>
              <a:rPr lang="es-ES" altLang="en-US" dirty="0">
                <a:solidFill>
                  <a:schemeClr val="bg1">
                    <a:lumMod val="75000"/>
                  </a:schemeClr>
                </a:solidFill>
                <a:latin typeface="Consolas" panose="020B0609020204030204" charset="0"/>
              </a:rPr>
              <a:t> </a:t>
            </a:r>
            <a:r>
              <a:rPr lang="es-ES" altLang="en-US" dirty="0">
                <a:latin typeface="Consolas" panose="020B0609020204030204" charset="0"/>
              </a:rPr>
              <a:t>price += 201.23432095</a:t>
            </a:r>
          </a:p>
          <a:p>
            <a:r>
              <a:rPr lang="es-ES" altLang="en-US" dirty="0">
                <a:latin typeface="Consolas" panose="020B0609020204030204" charset="0"/>
              </a:rPr>
              <a:t> return price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pic>
        <p:nvPicPr>
          <p:cNvPr id="26" name="Picture 25"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200339" y="3400017"/>
            <a:ext cx="1130696" cy="1589169"/>
          </a:xfrm>
          <a:prstGeom prst="rect">
            <a:avLst/>
          </a:prstGeom>
        </p:spPr>
      </p:pic>
      <p:sp>
        <p:nvSpPr>
          <p:cNvPr id="28" name="Rectangle 27"/>
          <p:cNvSpPr/>
          <p:nvPr/>
        </p:nvSpPr>
        <p:spPr>
          <a:xfrm>
            <a:off x="7619990" y="3727448"/>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1" name="Rectangle 30"/>
          <p:cNvSpPr/>
          <p:nvPr/>
        </p:nvSpPr>
        <p:spPr>
          <a:xfrm>
            <a:off x="7619990" y="3727448"/>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TextBox 31"/>
          <p:cNvSpPr txBox="1"/>
          <p:nvPr/>
        </p:nvSpPr>
        <p:spPr>
          <a:xfrm>
            <a:off x="6680195" y="2432051"/>
            <a:ext cx="2197106" cy="829945"/>
          </a:xfrm>
          <a:prstGeom prst="rect">
            <a:avLst/>
          </a:prstGeom>
          <a:noFill/>
        </p:spPr>
        <p:txBody>
          <a:bodyPr wrap="square" rtlCol="0">
            <a:spAutoFit/>
          </a:bodyPr>
          <a:lstStyle/>
          <a:p>
            <a:pPr algn="ctr"/>
            <a:r>
              <a:rPr lang="es-ES" altLang="en-US" sz="2400" dirty="0"/>
              <a:t>No detecta nada</a:t>
            </a:r>
          </a:p>
        </p:txBody>
      </p:sp>
      <p:sp>
        <p:nvSpPr>
          <p:cNvPr id="34" name="TextBox 33"/>
          <p:cNvSpPr txBox="1"/>
          <p:nvPr/>
        </p:nvSpPr>
        <p:spPr>
          <a:xfrm>
            <a:off x="6070599" y="5035550"/>
            <a:ext cx="3073401" cy="829945"/>
          </a:xfrm>
          <a:prstGeom prst="rect">
            <a:avLst/>
          </a:prstGeom>
          <a:noFill/>
        </p:spPr>
        <p:txBody>
          <a:bodyPr wrap="square" rtlCol="0">
            <a:spAutoFit/>
          </a:bodyPr>
          <a:lstStyle/>
          <a:p>
            <a:pPr algn="ctr"/>
            <a:r>
              <a:rPr lang="es-ES" altLang="en-US" sz="2400" dirty="0"/>
              <a:t>Blanco y negro son similares</a:t>
            </a:r>
            <a:endParaRPr lang="en-US" sz="2400" dirty="0"/>
          </a:p>
        </p:txBody>
      </p:sp>
      <p:sp>
        <p:nvSpPr>
          <p:cNvPr id="3" name="Rectangle 1"/>
          <p:cNvSpPr>
            <a:spLocks noGrp="1" noChangeArrowheads="1"/>
          </p:cNvSpPr>
          <p:nvPr>
            <p:ph type="title"/>
          </p:nvPr>
        </p:nvSpPr>
        <p:spPr>
          <a:xfrm>
            <a:off x="284636" y="756255"/>
            <a:ext cx="8643324" cy="1063487"/>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pic>
        <p:nvPicPr>
          <p:cNvPr id="26" name="Picture 25"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200339" y="3400017"/>
            <a:ext cx="1130696" cy="1589169"/>
          </a:xfrm>
          <a:prstGeom prst="rect">
            <a:avLst/>
          </a:prstGeom>
        </p:spPr>
      </p:pic>
      <p:sp>
        <p:nvSpPr>
          <p:cNvPr id="28" name="Rectangle 27"/>
          <p:cNvSpPr/>
          <p:nvPr/>
        </p:nvSpPr>
        <p:spPr>
          <a:xfrm>
            <a:off x="7353290" y="4629148"/>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1" name="Rectangle 30"/>
          <p:cNvSpPr/>
          <p:nvPr/>
        </p:nvSpPr>
        <p:spPr>
          <a:xfrm>
            <a:off x="7353290" y="4629148"/>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
        <p:nvSpPr>
          <p:cNvPr id="32" name="TextBox 31"/>
          <p:cNvSpPr txBox="1"/>
          <p:nvPr/>
        </p:nvSpPr>
        <p:spPr>
          <a:xfrm>
            <a:off x="6680195" y="2432051"/>
            <a:ext cx="2197106" cy="829945"/>
          </a:xfrm>
          <a:prstGeom prst="rect">
            <a:avLst/>
          </a:prstGeom>
          <a:noFill/>
        </p:spPr>
        <p:txBody>
          <a:bodyPr wrap="square" rtlCol="0">
            <a:spAutoFit/>
          </a:bodyPr>
          <a:lstStyle/>
          <a:p>
            <a:pPr algn="ctr"/>
            <a:r>
              <a:rPr lang="es-ES" altLang="en-US" sz="2400" dirty="0"/>
              <a:t>No detecta nada</a:t>
            </a:r>
          </a:p>
        </p:txBody>
      </p:sp>
      <p:sp>
        <p:nvSpPr>
          <p:cNvPr id="34" name="TextBox 33"/>
          <p:cNvSpPr txBox="1"/>
          <p:nvPr/>
        </p:nvSpPr>
        <p:spPr>
          <a:xfrm>
            <a:off x="6070599" y="5035550"/>
            <a:ext cx="3073401" cy="829945"/>
          </a:xfrm>
          <a:prstGeom prst="rect">
            <a:avLst/>
          </a:prstGeom>
          <a:noFill/>
        </p:spPr>
        <p:txBody>
          <a:bodyPr wrap="square" rtlCol="0">
            <a:spAutoFit/>
          </a:bodyPr>
          <a:lstStyle/>
          <a:p>
            <a:pPr algn="ctr"/>
            <a:r>
              <a:rPr lang="es-ES" altLang="en-US" sz="2400" dirty="0"/>
              <a:t>Blanco y negro son similares</a:t>
            </a:r>
            <a:endParaRPr lang="en-US" sz="2400"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pic>
        <p:nvPicPr>
          <p:cNvPr id="26" name="Picture 25"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200339" y="3400017"/>
            <a:ext cx="1130696" cy="1589169"/>
          </a:xfrm>
          <a:prstGeom prst="rect">
            <a:avLst/>
          </a:prstGeom>
        </p:spPr>
      </p:pic>
      <p:sp>
        <p:nvSpPr>
          <p:cNvPr id="28" name="Rectangle 27"/>
          <p:cNvSpPr/>
          <p:nvPr/>
        </p:nvSpPr>
        <p:spPr>
          <a:xfrm>
            <a:off x="7531087" y="4006860"/>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1" name="Rectangle 30"/>
          <p:cNvSpPr/>
          <p:nvPr/>
        </p:nvSpPr>
        <p:spPr>
          <a:xfrm>
            <a:off x="7531087" y="4006860"/>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TextBox 8"/>
          <p:cNvSpPr txBox="1"/>
          <p:nvPr/>
        </p:nvSpPr>
        <p:spPr>
          <a:xfrm>
            <a:off x="5894070" y="2762250"/>
            <a:ext cx="3126740" cy="460375"/>
          </a:xfrm>
          <a:prstGeom prst="rect">
            <a:avLst/>
          </a:prstGeom>
          <a:noFill/>
        </p:spPr>
        <p:txBody>
          <a:bodyPr wrap="square" rtlCol="0">
            <a:spAutoFit/>
          </a:bodyPr>
          <a:lstStyle/>
          <a:p>
            <a:pPr algn="ctr"/>
            <a:r>
              <a:rPr lang="es-ES" altLang="en-US" sz="2400" dirty="0"/>
              <a:t>Detecta diferencia</a:t>
            </a:r>
            <a:r>
              <a:rPr lang="en-US" sz="2400" dirty="0"/>
              <a:t>!</a:t>
            </a:r>
          </a:p>
        </p:txBody>
      </p:sp>
      <p:sp>
        <p:nvSpPr>
          <p:cNvPr id="3"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grpSp>
        <p:nvGrpSpPr>
          <p:cNvPr id="4" name="Group 3"/>
          <p:cNvGrpSpPr/>
          <p:nvPr/>
        </p:nvGrpSpPr>
        <p:grpSpPr>
          <a:xfrm>
            <a:off x="3098792" y="3003541"/>
            <a:ext cx="1117600" cy="9525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pic>
        <p:nvPicPr>
          <p:cNvPr id="17" name="Picture 16"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031938" y="2511017"/>
            <a:ext cx="1130696" cy="1589169"/>
          </a:xfrm>
          <a:prstGeom prst="rect">
            <a:avLst/>
          </a:prstGeom>
        </p:spPr>
      </p:pic>
      <p:sp>
        <p:nvSpPr>
          <p:cNvPr id="20" name="Rectangle 19"/>
          <p:cNvSpPr/>
          <p:nvPr/>
        </p:nvSpPr>
        <p:spPr>
          <a:xfrm>
            <a:off x="6388091" y="3155951"/>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21" name="Rectangle 20"/>
          <p:cNvSpPr/>
          <p:nvPr/>
        </p:nvSpPr>
        <p:spPr>
          <a:xfrm>
            <a:off x="6388091" y="3155951"/>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TextBox 28"/>
          <p:cNvSpPr txBox="1"/>
          <p:nvPr/>
        </p:nvSpPr>
        <p:spPr>
          <a:xfrm>
            <a:off x="2692394" y="2419349"/>
            <a:ext cx="2299335" cy="460375"/>
          </a:xfrm>
          <a:prstGeom prst="rect">
            <a:avLst/>
          </a:prstGeom>
          <a:noFill/>
        </p:spPr>
        <p:txBody>
          <a:bodyPr wrap="none" rtlCol="0">
            <a:spAutoFit/>
          </a:bodyPr>
          <a:lstStyle/>
          <a:p>
            <a:r>
              <a:rPr lang="en-US" sz="2400" dirty="0"/>
              <a:t>Weak classifiers</a:t>
            </a:r>
          </a:p>
        </p:txBody>
      </p:sp>
      <p:sp>
        <p:nvSpPr>
          <p:cNvPr id="34" name="TextBox 33"/>
          <p:cNvSpPr txBox="1"/>
          <p:nvPr/>
        </p:nvSpPr>
        <p:spPr>
          <a:xfrm>
            <a:off x="7861300" y="3638550"/>
            <a:ext cx="1282700" cy="829945"/>
          </a:xfrm>
          <a:prstGeom prst="rect">
            <a:avLst/>
          </a:prstGeom>
          <a:noFill/>
        </p:spPr>
        <p:txBody>
          <a:bodyPr wrap="square" rtlCol="0">
            <a:spAutoFit/>
          </a:bodyPr>
          <a:lstStyle/>
          <a:p>
            <a:pPr algn="ctr"/>
            <a:r>
              <a:rPr lang="en-US" sz="2400" dirty="0"/>
              <a:t>Detect</a:t>
            </a:r>
            <a:r>
              <a:rPr lang="es-ES" altLang="en-US" sz="2400" dirty="0"/>
              <a:t>a ojos</a:t>
            </a:r>
            <a:r>
              <a:rPr lang="en-US" sz="2400" dirty="0"/>
              <a:t>!</a:t>
            </a:r>
          </a:p>
        </p:txBody>
      </p:sp>
      <p:cxnSp>
        <p:nvCxnSpPr>
          <p:cNvPr id="10" name="Straight Arrow Connector 9"/>
          <p:cNvCxnSpPr/>
          <p:nvPr/>
        </p:nvCxnSpPr>
        <p:spPr>
          <a:xfrm flipH="1" flipV="1">
            <a:off x="7289800" y="3549650"/>
            <a:ext cx="571500" cy="368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Sustraer las áreas blancas de las negras</a:t>
            </a:r>
          </a:p>
        </p:txBody>
      </p:sp>
      <p:grpSp>
        <p:nvGrpSpPr>
          <p:cNvPr id="4" name="Group 3"/>
          <p:cNvGrpSpPr/>
          <p:nvPr/>
        </p:nvGrpSpPr>
        <p:grpSpPr>
          <a:xfrm>
            <a:off x="3098792" y="3003541"/>
            <a:ext cx="1117600" cy="952500"/>
            <a:chOff x="9601199" y="1134533"/>
            <a:chExt cx="1490133" cy="1270000"/>
          </a:xfrm>
        </p:grpSpPr>
        <p:sp>
          <p:nvSpPr>
            <p:cNvPr id="2" name="Rectangle 1"/>
            <p:cNvSpPr/>
            <p:nvPr/>
          </p:nvSpPr>
          <p:spPr>
            <a:xfrm>
              <a:off x="9906000" y="1371600"/>
              <a:ext cx="863600" cy="237067"/>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3" name="Rectangle 2"/>
            <p:cNvSpPr/>
            <p:nvPr/>
          </p:nvSpPr>
          <p:spPr>
            <a:xfrm>
              <a:off x="9906000" y="1371600"/>
              <a:ext cx="863600" cy="4064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9601199" y="1134533"/>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5" name="Group 4"/>
          <p:cNvGrpSpPr/>
          <p:nvPr/>
        </p:nvGrpSpPr>
        <p:grpSpPr>
          <a:xfrm>
            <a:off x="3086093" y="4489439"/>
            <a:ext cx="1117600" cy="952500"/>
            <a:chOff x="9770532" y="2777067"/>
            <a:chExt cx="1490133" cy="1270000"/>
          </a:xfrm>
        </p:grpSpPr>
        <p:sp>
          <p:nvSpPr>
            <p:cNvPr id="12" name="Rectangle 11"/>
            <p:cNvSpPr/>
            <p:nvPr/>
          </p:nvSpPr>
          <p:spPr>
            <a:xfrm>
              <a:off x="10659533" y="3014133"/>
              <a:ext cx="279400" cy="423333"/>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13" name="Rectangle 12"/>
            <p:cNvSpPr/>
            <p:nvPr/>
          </p:nvSpPr>
          <p:spPr>
            <a:xfrm>
              <a:off x="10075333" y="3014133"/>
              <a:ext cx="863600" cy="4233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9770532" y="2777067"/>
              <a:ext cx="1490133" cy="127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075348" y="3014137"/>
              <a:ext cx="304786" cy="42333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grpSp>
      <p:pic>
        <p:nvPicPr>
          <p:cNvPr id="17" name="Picture 16"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031938" y="2511017"/>
            <a:ext cx="1130696" cy="1589169"/>
          </a:xfrm>
          <a:prstGeom prst="rect">
            <a:avLst/>
          </a:prstGeom>
        </p:spPr>
      </p:pic>
      <p:pic>
        <p:nvPicPr>
          <p:cNvPr id="18" name="Picture 17" descr="Elston Photo 2015-10-21.png"/>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057338" y="4276317"/>
            <a:ext cx="1130696" cy="1589169"/>
          </a:xfrm>
          <a:prstGeom prst="rect">
            <a:avLst/>
          </a:prstGeom>
        </p:spPr>
      </p:pic>
      <p:sp>
        <p:nvSpPr>
          <p:cNvPr id="20" name="Rectangle 19"/>
          <p:cNvSpPr/>
          <p:nvPr/>
        </p:nvSpPr>
        <p:spPr>
          <a:xfrm>
            <a:off x="6388091" y="3155951"/>
            <a:ext cx="647700" cy="1778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21" name="Rectangle 20"/>
          <p:cNvSpPr/>
          <p:nvPr/>
        </p:nvSpPr>
        <p:spPr>
          <a:xfrm>
            <a:off x="6388091" y="3155951"/>
            <a:ext cx="64770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Rectangle 23"/>
          <p:cNvSpPr/>
          <p:nvPr/>
        </p:nvSpPr>
        <p:spPr>
          <a:xfrm>
            <a:off x="6889742" y="4870450"/>
            <a:ext cx="209550" cy="317500"/>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25" name="Rectangle 24"/>
          <p:cNvSpPr/>
          <p:nvPr/>
        </p:nvSpPr>
        <p:spPr>
          <a:xfrm>
            <a:off x="6451592" y="4870450"/>
            <a:ext cx="647700" cy="3175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Rectangle 26"/>
          <p:cNvSpPr/>
          <p:nvPr/>
        </p:nvSpPr>
        <p:spPr>
          <a:xfrm>
            <a:off x="6451604" y="4870453"/>
            <a:ext cx="228590" cy="317498"/>
          </a:xfrm>
          <a:prstGeom prst="rect">
            <a:avLst/>
          </a:prstGeom>
          <a:ln>
            <a:noFill/>
          </a:ln>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
        <p:nvSpPr>
          <p:cNvPr id="29" name="TextBox 28"/>
          <p:cNvSpPr txBox="1"/>
          <p:nvPr/>
        </p:nvSpPr>
        <p:spPr>
          <a:xfrm>
            <a:off x="2692394" y="2419349"/>
            <a:ext cx="2299335" cy="460375"/>
          </a:xfrm>
          <a:prstGeom prst="rect">
            <a:avLst/>
          </a:prstGeom>
          <a:noFill/>
        </p:spPr>
        <p:txBody>
          <a:bodyPr wrap="none" rtlCol="0">
            <a:spAutoFit/>
          </a:bodyPr>
          <a:lstStyle/>
          <a:p>
            <a:r>
              <a:rPr lang="en-US" sz="2400" dirty="0"/>
              <a:t>Weak classifiers</a:t>
            </a:r>
          </a:p>
        </p:txBody>
      </p:sp>
      <p:sp>
        <p:nvSpPr>
          <p:cNvPr id="34" name="TextBox 33"/>
          <p:cNvSpPr txBox="1"/>
          <p:nvPr/>
        </p:nvSpPr>
        <p:spPr>
          <a:xfrm>
            <a:off x="7962894" y="3638550"/>
            <a:ext cx="1181106" cy="922020"/>
          </a:xfrm>
          <a:prstGeom prst="rect">
            <a:avLst/>
          </a:prstGeom>
          <a:noFill/>
        </p:spPr>
        <p:txBody>
          <a:bodyPr wrap="square" rtlCol="0">
            <a:spAutoFit/>
          </a:bodyPr>
          <a:lstStyle/>
          <a:p>
            <a:pPr algn="ctr"/>
            <a:r>
              <a:rPr lang="es-ES" altLang="en-US" dirty="0"/>
              <a:t>Detecta ojos, nariz</a:t>
            </a:r>
          </a:p>
        </p:txBody>
      </p:sp>
      <p:cxnSp>
        <p:nvCxnSpPr>
          <p:cNvPr id="10" name="Straight Arrow Connector 9"/>
          <p:cNvCxnSpPr/>
          <p:nvPr/>
        </p:nvCxnSpPr>
        <p:spPr>
          <a:xfrm flipH="1" flipV="1">
            <a:off x="7289800" y="3549650"/>
            <a:ext cx="571500" cy="368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7404100" y="4298950"/>
            <a:ext cx="571500" cy="5842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a:fillRect/>
          </a:stretch>
        </p:blipFill>
        <p:spPr>
          <a:xfrm>
            <a:off x="3568700" y="3133316"/>
            <a:ext cx="444500" cy="1589169"/>
          </a:xfrm>
          <a:prstGeom prst="rect">
            <a:avLst/>
          </a:prstGeom>
        </p:spPr>
      </p:pic>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5"/>
              </a:buBlip>
            </a:pPr>
            <a:r>
              <a:rPr lang="es-ES" sz="2400" dirty="0">
                <a:latin typeface="Tahoma" panose="020B0604030504040204"/>
                <a:ea typeface="+mn-ea"/>
                <a:cs typeface="Tahoma" panose="020B0604030504040204"/>
                <a:sym typeface="+mn-ea"/>
              </a:rPr>
              <a:t>Usa cientos de miles de estos weak classifiers en diferentes escalas</a:t>
            </a:r>
          </a:p>
          <a:p>
            <a:pPr lvl="0" algn="l">
              <a:spcBef>
                <a:spcPct val="20000"/>
              </a:spcBef>
              <a:buFontTx/>
              <a:buBlip>
                <a:blip r:embed="rId5"/>
              </a:buBlip>
            </a:pPr>
            <a:endParaRPr lang="es-ES" sz="2400" dirty="0">
              <a:latin typeface="Tahoma" panose="020B0604030504040204"/>
              <a:ea typeface="+mn-ea"/>
              <a:cs typeface="Tahoma" panose="020B0604030504040204"/>
              <a:sym typeface="+mn-ea"/>
            </a:endParaRPr>
          </a:p>
        </p:txBody>
      </p:sp>
      <p:pic>
        <p:nvPicPr>
          <p:cNvPr id="4" name="Picture 3" descr="Elston Photo 2015-10-21.png"/>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450539" y="3133317"/>
            <a:ext cx="1130696" cy="1589169"/>
          </a:xfrm>
          <a:prstGeom prst="rect">
            <a:avLst/>
          </a:prstGeom>
        </p:spPr>
      </p:pic>
      <p:pic>
        <p:nvPicPr>
          <p:cNvPr id="5" name="Picture 4" descr="Elston Photo 2015-10-21.png"/>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445978" y="3740150"/>
            <a:ext cx="554357" cy="779136"/>
          </a:xfrm>
          <a:prstGeom prst="rect">
            <a:avLst/>
          </a:prstGeom>
        </p:spPr>
      </p:pic>
      <p:sp>
        <p:nvSpPr>
          <p:cNvPr id="3"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ston Photo 2015-10-21.png"/>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5967"/>
          <a:stretch>
            <a:fillRect/>
          </a:stretch>
        </p:blipFill>
        <p:spPr>
          <a:xfrm>
            <a:off x="3568700" y="3133316"/>
            <a:ext cx="444500" cy="1589169"/>
          </a:xfrm>
          <a:prstGeom prst="rect">
            <a:avLst/>
          </a:prstGeom>
        </p:spPr>
      </p:pic>
      <p:sp>
        <p:nvSpPr>
          <p:cNvPr id="16386" name="Rectangle 2"/>
          <p:cNvSpPr>
            <a:spLocks noGrp="1" noChangeArrowheads="1"/>
          </p:cNvSpPr>
          <p:nvPr>
            <p:ph sz="quarter" idx="10"/>
          </p:nvPr>
        </p:nvSpPr>
        <p:spPr>
          <a:prstGeom prst="rect">
            <a:avLst/>
          </a:prstGeom>
        </p:spPr>
        <p:txBody>
          <a:bodyPr vert="horz" rtlCol="0">
            <a:normAutofit/>
          </a:bodyPr>
          <a:lstStyle/>
          <a:p>
            <a:pPr lvl="0" algn="l">
              <a:spcBef>
                <a:spcPct val="20000"/>
              </a:spcBef>
              <a:buFontTx/>
              <a:buBlip>
                <a:blip r:embed="rId5"/>
              </a:buBlip>
            </a:pPr>
            <a:r>
              <a:rPr lang="es-ES" sz="2400" dirty="0">
                <a:latin typeface="Tahoma" panose="020B0604030504040204"/>
                <a:ea typeface="+mn-ea"/>
                <a:cs typeface="Tahoma" panose="020B0604030504040204"/>
                <a:sym typeface="+mn-ea"/>
              </a:rPr>
              <a:t>Usa cientos de miles de estos weak classifiers en diferentes escalas</a:t>
            </a:r>
          </a:p>
          <a:p>
            <a:pPr lvl="0" algn="l">
              <a:spcBef>
                <a:spcPct val="20000"/>
              </a:spcBef>
              <a:buFontTx/>
              <a:buBlip>
                <a:blip r:embed="rId5"/>
              </a:buBlip>
            </a:pPr>
            <a:endParaRPr lang="es-ES" sz="2400" dirty="0">
              <a:latin typeface="Tahoma" panose="020B0604030504040204"/>
              <a:ea typeface="+mn-ea"/>
              <a:cs typeface="Tahoma" panose="020B0604030504040204"/>
              <a:sym typeface="+mn-ea"/>
            </a:endParaRPr>
          </a:p>
        </p:txBody>
      </p:sp>
      <p:pic>
        <p:nvPicPr>
          <p:cNvPr id="4" name="Picture 3" descr="Elston Photo 2015-10-21.png"/>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2450539" y="3133317"/>
            <a:ext cx="1130696" cy="1589169"/>
          </a:xfrm>
          <a:prstGeom prst="rect">
            <a:avLst/>
          </a:prstGeom>
        </p:spPr>
      </p:pic>
      <p:pic>
        <p:nvPicPr>
          <p:cNvPr id="5" name="Picture 4" descr="Elston Photo 2015-10-21.png"/>
          <p:cNvPicPr>
            <a:picLocks noChangeAspect="1"/>
          </p:cNvPicPr>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3445978" y="3740150"/>
            <a:ext cx="554357" cy="779136"/>
          </a:xfrm>
          <a:prstGeom prst="rect">
            <a:avLst/>
          </a:prstGeom>
        </p:spPr>
      </p:pic>
      <p:sp>
        <p:nvSpPr>
          <p:cNvPr id="2" name="Rectangle 1"/>
          <p:cNvSpPr/>
          <p:nvPr/>
        </p:nvSpPr>
        <p:spPr>
          <a:xfrm>
            <a:off x="3479800" y="3803650"/>
            <a:ext cx="508001" cy="609600"/>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27300" y="3384550"/>
            <a:ext cx="914400" cy="1079501"/>
          </a:xfrm>
          <a:prstGeom prst="rect">
            <a:avLst/>
          </a:prstGeom>
          <a:noFill/>
          <a:ln w="3810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Weak classifiers usados por Viola and Jones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p:nvPr/>
        </p:nvSpPr>
        <p:spPr>
          <a:xfrm>
            <a:off x="500063" y="2647719"/>
            <a:ext cx="8643938" cy="1689331"/>
          </a:xfrm>
          <a:prstGeom prst="rect">
            <a:avLst/>
          </a:prstGeom>
        </p:spPr>
        <p:txBody>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altLang="en-US" sz="2000" dirty="0">
                <a:solidFill>
                  <a:srgbClr val="008000"/>
                </a:solidFill>
                <a:latin typeface="Tahoma" panose="020B0604030504040204" charset="0"/>
              </a:rPr>
              <a:t>Entrenar el </a:t>
            </a:r>
            <a:r>
              <a:rPr lang="en-US" sz="2000" dirty="0">
                <a:solidFill>
                  <a:srgbClr val="008000"/>
                </a:solidFill>
                <a:latin typeface="Tahoma" panose="020B0604030504040204" charset="0"/>
              </a:rPr>
              <a:t>weak learning algorithm </a:t>
            </a:r>
            <a:r>
              <a:rPr lang="es-ES" altLang="en-US" sz="2000" dirty="0">
                <a:solidFill>
                  <a:srgbClr val="008000"/>
                </a:solidFill>
                <a:latin typeface="Tahoma" panose="020B0604030504040204" charset="0"/>
              </a:rPr>
              <a:t>usando los datos ponderados por </a:t>
            </a:r>
            <a:r>
              <a:rPr lang="en-US" sz="2000" i="1" dirty="0" err="1">
                <a:solidFill>
                  <a:srgbClr val="008000"/>
                </a:solidFill>
                <a:latin typeface="Tahoma" panose="020B0604030504040204" charset="0"/>
              </a:rPr>
              <a:t>d</a:t>
            </a:r>
            <a:r>
              <a:rPr lang="en-US" sz="2000" i="1" baseline="-25000" dirty="0" err="1">
                <a:solidFill>
                  <a:srgbClr val="008000"/>
                </a:solidFill>
                <a:latin typeface="Tahoma" panose="020B0604030504040204" charset="0"/>
              </a:rPr>
              <a:t>ti</a:t>
            </a:r>
            <a:r>
              <a:rPr lang="en-US" sz="2000" i="1" dirty="0">
                <a:solidFill>
                  <a:srgbClr val="008000"/>
                </a:solidFill>
                <a:latin typeface="Tahoma" panose="020B0604030504040204" charset="0"/>
              </a:rPr>
              <a:t>=1/n</a:t>
            </a:r>
            <a:r>
              <a:rPr lang="en-US" sz="2000" dirty="0">
                <a:solidFill>
                  <a:srgbClr val="008000"/>
                </a:solidFill>
                <a:latin typeface="Tahoma" panose="020B0604030504040204" charset="0"/>
              </a:rPr>
              <a:t>. </a:t>
            </a:r>
            <a:r>
              <a:rPr lang="es-ES" altLang="en-US" sz="2000" dirty="0">
                <a:solidFill>
                  <a:srgbClr val="008000"/>
                </a:solidFill>
                <a:latin typeface="Tahoma" panose="020B0604030504040204" charset="0"/>
              </a:rPr>
              <a:t>Esto produce un </a:t>
            </a:r>
            <a:r>
              <a:rPr lang="en-US" sz="2000" dirty="0">
                <a:solidFill>
                  <a:srgbClr val="008000"/>
                </a:solidFill>
                <a:latin typeface="Tahoma" panose="020B0604030504040204" charset="0"/>
              </a:rPr>
              <a:t>weak classifier </a:t>
            </a:r>
            <a:r>
              <a:rPr lang="en-US" sz="2000" i="1" dirty="0">
                <a:solidFill>
                  <a:srgbClr val="008000"/>
                </a:solidFill>
                <a:latin typeface="Tahoma" panose="020B0604030504040204" charset="0"/>
              </a:rPr>
              <a:t>h</a:t>
            </a:r>
            <a:r>
              <a:rPr lang="en-US" sz="2000" i="1" baseline="-25000" dirty="0">
                <a:solidFill>
                  <a:srgbClr val="008000"/>
                </a:solidFill>
                <a:latin typeface="Tahoma" panose="020B0604030504040204" charset="0"/>
              </a:rPr>
              <a:t>t</a:t>
            </a:r>
            <a:r>
              <a:rPr lang="en-US" sz="2000" dirty="0">
                <a:solidFill>
                  <a:srgbClr val="008000"/>
                </a:solidFill>
                <a:latin typeface="Tahoma" panose="020B0604030504040204" charset="0"/>
              </a:rPr>
              <a:t>.</a:t>
            </a:r>
          </a:p>
          <a:p>
            <a:pPr marL="0" indent="0">
              <a:buFont typeface="Arial" panose="020B0604020202020204" pitchFamily="34" charset="0"/>
              <a:buNone/>
            </a:pPr>
            <a:r>
              <a:rPr lang="es-ES" altLang="en-US" sz="2000" dirty="0">
                <a:solidFill>
                  <a:schemeClr val="accent6">
                    <a:lumMod val="75000"/>
                  </a:schemeClr>
                </a:solidFill>
                <a:latin typeface="Tahoma" panose="020B0604030504040204" charset="0"/>
              </a:rPr>
              <a:t>Escoger el coeficiente</a:t>
            </a:r>
            <a:r>
              <a:rPr lang="en-US" sz="2000" dirty="0">
                <a:solidFill>
                  <a:schemeClr val="accent6">
                    <a:lumMod val="75000"/>
                  </a:schemeClr>
                </a:solidFill>
                <a:latin typeface="Tahoma" panose="020B0604030504040204" charset="0"/>
              </a:rPr>
              <a:t> </a:t>
            </a:r>
            <a:r>
              <a:rPr lang="en-US" sz="2000" i="1" dirty="0">
                <a:solidFill>
                  <a:schemeClr val="accent6">
                    <a:lumMod val="75000"/>
                  </a:schemeClr>
                </a:solidFill>
                <a:latin typeface="Tahoma" panose="020B0604030504040204" charset="0"/>
              </a:rPr>
              <a:t>α</a:t>
            </a:r>
            <a:r>
              <a:rPr lang="en-US" sz="2000" baseline="-25000" dirty="0">
                <a:solidFill>
                  <a:schemeClr val="accent6">
                    <a:lumMod val="75000"/>
                  </a:schemeClr>
                </a:solidFill>
                <a:latin typeface="Tahoma" panose="020B0604030504040204" charset="0"/>
              </a:rPr>
              <a:t>t</a:t>
            </a:r>
            <a:r>
              <a:rPr lang="en-US" sz="2000" dirty="0">
                <a:solidFill>
                  <a:schemeClr val="accent6">
                    <a:lumMod val="75000"/>
                  </a:schemeClr>
                </a:solidFill>
                <a:latin typeface="Tahoma" panose="020B0604030504040204" charset="0"/>
              </a:rPr>
              <a:t>.</a:t>
            </a:r>
          </a:p>
          <a:p>
            <a:pPr marL="0" indent="0">
              <a:buFont typeface="Arial" panose="020B0604020202020204" pitchFamily="34" charset="0"/>
              <a:buNone/>
            </a:pPr>
            <a:r>
              <a:rPr lang="es-ES" altLang="en-US" sz="2000" dirty="0">
                <a:solidFill>
                  <a:srgbClr val="0000FF"/>
                </a:solidFill>
                <a:latin typeface="Tahoma" panose="020B0604030504040204" charset="0"/>
              </a:rPr>
              <a:t>Actualizar pesos</a:t>
            </a:r>
            <a:r>
              <a:rPr lang="en-US" sz="2000" dirty="0">
                <a:solidFill>
                  <a:srgbClr val="0000FF"/>
                </a:solidFill>
                <a:latin typeface="Tahoma" panose="020B0604030504040204" charset="0"/>
              </a:rPr>
              <a:t>: </a:t>
            </a:r>
          </a:p>
        </p:txBody>
      </p:sp>
      <p:sp>
        <p:nvSpPr>
          <p:cNvPr id="3" name="Content Placeholder 2"/>
          <p:cNvSpPr>
            <a:spLocks noGrp="1"/>
          </p:cNvSpPr>
          <p:nvPr>
            <p:ph sz="quarter" idx="10"/>
          </p:nvPr>
        </p:nvSpPr>
        <p:spPr>
          <a:xfrm>
            <a:off x="271859" y="1606320"/>
            <a:ext cx="8643938" cy="1143230"/>
          </a:xfrm>
        </p:spPr>
        <p:txBody>
          <a:bodyPr/>
          <a:lstStyle/>
          <a:p>
            <a:pPr>
              <a:buFont typeface="Wingdings" panose="05000000000000000000" charset="0"/>
              <a:buChar char=""/>
            </a:pPr>
            <a:r>
              <a:rPr lang="es-ES" altLang="en-US" sz="2000" dirty="0">
                <a:latin typeface="Tahoma" panose="020B0604030504040204" charset="0"/>
              </a:rPr>
              <a:t>Asignar a la </a:t>
            </a:r>
            <a:r>
              <a:rPr lang="en-US" sz="2000" dirty="0">
                <a:latin typeface="Tahoma" panose="020B0604030504040204" charset="0"/>
              </a:rPr>
              <a:t>observa</a:t>
            </a:r>
            <a:r>
              <a:rPr lang="es-ES" altLang="en-US" sz="2000" dirty="0">
                <a:latin typeface="Tahoma" panose="020B0604030504040204" charset="0"/>
              </a:rPr>
              <a:t>c</a:t>
            </a:r>
            <a:r>
              <a:rPr lang="en-US" sz="2000" dirty="0">
                <a:latin typeface="Tahoma" panose="020B0604030504040204" charset="0"/>
              </a:rPr>
              <a:t>i</a:t>
            </a:r>
            <a:r>
              <a:rPr lang="es-ES" altLang="en-US" sz="2000" dirty="0">
                <a:latin typeface="Tahoma" panose="020B0604030504040204" charset="0"/>
              </a:rPr>
              <a:t>ó</a:t>
            </a:r>
            <a:r>
              <a:rPr lang="en-US" sz="2000" dirty="0">
                <a:latin typeface="Tahoma" panose="020B0604030504040204" charset="0"/>
              </a:rPr>
              <a:t>n </a:t>
            </a:r>
            <a:r>
              <a:rPr lang="en-US" sz="2000" i="1" dirty="0" err="1">
                <a:latin typeface="Tahoma" panose="020B0604030504040204" charset="0"/>
              </a:rPr>
              <a:t>i</a:t>
            </a:r>
            <a:r>
              <a:rPr lang="en-US" sz="2000" dirty="0">
                <a:latin typeface="Tahoma" panose="020B0604030504040204" charset="0"/>
              </a:rPr>
              <a:t> </a:t>
            </a:r>
            <a:r>
              <a:rPr lang="es-ES" altLang="en-US" sz="2000" dirty="0">
                <a:latin typeface="Tahoma" panose="020B0604030504040204" charset="0"/>
              </a:rPr>
              <a:t>el peso</a:t>
            </a:r>
            <a:r>
              <a:rPr lang="en-US" sz="2000" dirty="0">
                <a:latin typeface="Tahoma" panose="020B0604030504040204" charset="0"/>
              </a:rPr>
              <a:t> </a:t>
            </a:r>
            <a:r>
              <a:rPr lang="en-US" sz="2000" i="1" dirty="0">
                <a:latin typeface="Tahoma" panose="020B0604030504040204" charset="0"/>
              </a:rPr>
              <a:t>d</a:t>
            </a:r>
            <a:r>
              <a:rPr lang="en-US" sz="2000" baseline="-25000" dirty="0">
                <a:latin typeface="Tahoma" panose="020B0604030504040204" charset="0"/>
              </a:rPr>
              <a:t>1</a:t>
            </a:r>
            <a:r>
              <a:rPr lang="en-US" sz="2000" i="1" baseline="-25000" dirty="0">
                <a:latin typeface="Tahoma" panose="020B0604030504040204" charset="0"/>
              </a:rPr>
              <a:t>i</a:t>
            </a:r>
            <a:r>
              <a:rPr lang="en-US" sz="2000" i="1" dirty="0">
                <a:latin typeface="Tahoma" panose="020B0604030504040204" charset="0"/>
              </a:rPr>
              <a:t>=1/n</a:t>
            </a:r>
            <a:r>
              <a:rPr lang="en-US" sz="2000" dirty="0">
                <a:latin typeface="Tahoma" panose="020B0604030504040204" charset="0"/>
              </a:rPr>
              <a:t> (</a:t>
            </a:r>
            <a:r>
              <a:rPr lang="es-ES" altLang="en-US" sz="2000" dirty="0">
                <a:latin typeface="Tahoma" panose="020B0604030504040204" charset="0"/>
              </a:rPr>
              <a:t>pesos iguales</a:t>
            </a:r>
            <a:r>
              <a:rPr lang="en-US" sz="2000" dirty="0">
                <a:latin typeface="Tahoma" panose="020B0604030504040204" charset="0"/>
              </a:rPr>
              <a:t>).</a:t>
            </a:r>
          </a:p>
          <a:p>
            <a:pPr>
              <a:buFont typeface="Wingdings" panose="05000000000000000000" charset="0"/>
              <a:buChar char=""/>
            </a:pPr>
            <a:r>
              <a:rPr lang="es-ES" altLang="en-US" sz="2000" dirty="0">
                <a:latin typeface="Tahoma" panose="020B0604030504040204" charset="0"/>
              </a:rPr>
              <a:t>Para </a:t>
            </a:r>
            <a:r>
              <a:rPr lang="en-US" sz="2000" dirty="0">
                <a:latin typeface="Tahoma" panose="020B0604030504040204" charset="0"/>
              </a:rPr>
              <a:t>t=1:T</a:t>
            </a:r>
          </a:p>
        </p:txBody>
      </p:sp>
      <p:graphicFrame>
        <p:nvGraphicFramePr>
          <p:cNvPr id="5" name="Object 4"/>
          <p:cNvGraphicFramePr>
            <a:graphicFrameLocks noChangeAspect="1"/>
          </p:cNvGraphicFramePr>
          <p:nvPr/>
        </p:nvGraphicFramePr>
        <p:xfrm>
          <a:off x="2406650" y="4235451"/>
          <a:ext cx="2537168" cy="683419"/>
        </p:xfrm>
        <a:graphic>
          <a:graphicData uri="http://schemas.openxmlformats.org/presentationml/2006/ole">
            <mc:AlternateContent xmlns:mc="http://schemas.openxmlformats.org/markup-compatibility/2006">
              <mc:Choice xmlns:v="urn:schemas-microsoft-com:vml" Requires="v">
                <p:oleObj name="Equation" r:id="rId3" imgW="1645920" imgH="438785" progId="Equation.DSMT4">
                  <p:embed/>
                </p:oleObj>
              </mc:Choice>
              <mc:Fallback>
                <p:oleObj name="Equation" r:id="rId3" imgW="1645920" imgH="438785" progId="Equation.DSMT4">
                  <p:embed/>
                  <p:pic>
                    <p:nvPicPr>
                      <p:cNvPr id="0" name="Object 4"/>
                      <p:cNvPicPr/>
                      <p:nvPr/>
                    </p:nvPicPr>
                    <p:blipFill>
                      <a:blip r:embed="rId4"/>
                      <a:stretch>
                        <a:fillRect/>
                      </a:stretch>
                    </p:blipFill>
                    <p:spPr>
                      <a:xfrm>
                        <a:off x="2406650" y="4235451"/>
                        <a:ext cx="2537168" cy="683419"/>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3979783" y="5175250"/>
          <a:ext cx="2413525" cy="695325"/>
        </p:xfrm>
        <a:graphic>
          <a:graphicData uri="http://schemas.openxmlformats.org/presentationml/2006/ole">
            <mc:AlternateContent xmlns:mc="http://schemas.openxmlformats.org/markup-compatibility/2006">
              <mc:Choice xmlns:v="urn:schemas-microsoft-com:vml" Requires="v">
                <p:oleObj name="Equation" r:id="rId5" imgW="1581785" imgH="457200" progId="Equation.DSMT4">
                  <p:embed/>
                </p:oleObj>
              </mc:Choice>
              <mc:Fallback>
                <p:oleObj name="Equation" r:id="rId5" imgW="1581785" imgH="457200" progId="Equation.DSMT4">
                  <p:embed/>
                  <p:pic>
                    <p:nvPicPr>
                      <p:cNvPr id="0" name="Object 5"/>
                      <p:cNvPicPr/>
                      <p:nvPr/>
                    </p:nvPicPr>
                    <p:blipFill>
                      <a:blip r:embed="rId6"/>
                      <a:stretch>
                        <a:fillRect/>
                      </a:stretch>
                    </p:blipFill>
                    <p:spPr>
                      <a:xfrm>
                        <a:off x="3979783" y="5175250"/>
                        <a:ext cx="2413525" cy="695325"/>
                      </a:xfrm>
                      <a:prstGeom prst="rect">
                        <a:avLst/>
                      </a:prstGeom>
                    </p:spPr>
                  </p:pic>
                </p:oleObj>
              </mc:Fallback>
            </mc:AlternateContent>
          </a:graphicData>
        </a:graphic>
      </p:graphicFrame>
      <p:sp>
        <p:nvSpPr>
          <p:cNvPr id="8" name="TextBox 7"/>
          <p:cNvSpPr txBox="1"/>
          <p:nvPr/>
        </p:nvSpPr>
        <p:spPr>
          <a:xfrm>
            <a:off x="5230265" y="4337051"/>
            <a:ext cx="3474085" cy="414020"/>
          </a:xfrm>
          <a:prstGeom prst="rect">
            <a:avLst/>
          </a:prstGeom>
          <a:noFill/>
        </p:spPr>
        <p:txBody>
          <a:bodyPr wrap="none" rtlCol="0">
            <a:spAutoFit/>
          </a:bodyPr>
          <a:lstStyle/>
          <a:p>
            <a:r>
              <a:rPr lang="en-US" sz="2100" dirty="0" err="1">
                <a:solidFill>
                  <a:srgbClr val="0000FF"/>
                </a:solidFill>
              </a:rPr>
              <a:t>Z</a:t>
            </a:r>
            <a:r>
              <a:rPr lang="en-US" sz="2100" baseline="-25000" dirty="0" err="1">
                <a:solidFill>
                  <a:srgbClr val="0000FF"/>
                </a:solidFill>
              </a:rPr>
              <a:t>t</a:t>
            </a:r>
            <a:r>
              <a:rPr lang="en-US" sz="2100" dirty="0">
                <a:solidFill>
                  <a:srgbClr val="0000FF"/>
                </a:solidFill>
              </a:rPr>
              <a:t> </a:t>
            </a:r>
            <a:r>
              <a:rPr lang="es-ES" altLang="en-US" sz="2100" dirty="0">
                <a:solidFill>
                  <a:srgbClr val="0000FF"/>
                </a:solidFill>
              </a:rPr>
              <a:t>es un factor normalizador</a:t>
            </a:r>
            <a:endParaRPr lang="en-US" sz="2100" dirty="0">
              <a:solidFill>
                <a:srgbClr val="0000FF"/>
              </a:solidFill>
            </a:endParaRPr>
          </a:p>
        </p:txBody>
      </p:sp>
      <p:sp>
        <p:nvSpPr>
          <p:cNvPr id="9" name="Content Placeholder 2"/>
          <p:cNvSpPr txBox="1"/>
          <p:nvPr/>
        </p:nvSpPr>
        <p:spPr>
          <a:xfrm>
            <a:off x="182960" y="4832349"/>
            <a:ext cx="8643938" cy="970361"/>
          </a:xfrm>
          <a:prstGeom prst="rect">
            <a:avLst/>
          </a:prstGeom>
        </p:spPr>
        <p:txBody>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charset="0"/>
              <a:buChar char=""/>
            </a:pPr>
            <a:r>
              <a:rPr lang="es-ES" altLang="en-US" sz="2000" dirty="0">
                <a:latin typeface="Tahoma" panose="020B0604030504040204" charset="0"/>
              </a:rPr>
              <a:t>Final</a:t>
            </a:r>
          </a:p>
          <a:p>
            <a:pPr>
              <a:buFont typeface="Wingdings" panose="05000000000000000000" charset="0"/>
              <a:buChar char=""/>
            </a:pPr>
            <a:r>
              <a:rPr lang="es-ES" altLang="en-US" sz="2000" dirty="0">
                <a:latin typeface="Tahoma" panose="020B0604030504040204" charset="0"/>
              </a:rPr>
              <a:t>Salida del clasificador final</a:t>
            </a:r>
            <a:r>
              <a:rPr lang="en-US" sz="2000" dirty="0">
                <a:latin typeface="Tahoma" panose="020B0604030504040204" charset="0"/>
              </a:rPr>
              <a:t>: </a:t>
            </a:r>
          </a:p>
          <a:p>
            <a:pPr marL="0" indent="0">
              <a:buFont typeface="Wingdings" panose="05000000000000000000" charset="0"/>
              <a:buNone/>
            </a:pPr>
            <a:endParaRPr lang="en-US" sz="2000" dirty="0">
              <a:latin typeface="Tahoma" panose="020B0604030504040204" charset="0"/>
            </a:endParaRPr>
          </a:p>
        </p:txBody>
      </p:sp>
      <p:grpSp>
        <p:nvGrpSpPr>
          <p:cNvPr id="14" name="Group 13"/>
          <p:cNvGrpSpPr/>
          <p:nvPr/>
        </p:nvGrpSpPr>
        <p:grpSpPr>
          <a:xfrm>
            <a:off x="3988197" y="3557588"/>
            <a:ext cx="3414713" cy="1058863"/>
            <a:chOff x="5317596" y="3600450"/>
            <a:chExt cx="4552950" cy="1411817"/>
          </a:xfrm>
        </p:grpSpPr>
        <p:graphicFrame>
          <p:nvGraphicFramePr>
            <p:cNvPr id="11" name="Object 10"/>
            <p:cNvGraphicFramePr>
              <a:graphicFrameLocks noChangeAspect="1"/>
            </p:cNvGraphicFramePr>
            <p:nvPr/>
          </p:nvGraphicFramePr>
          <p:xfrm>
            <a:off x="5317596" y="3600450"/>
            <a:ext cx="4552950" cy="415925"/>
          </p:xfrm>
          <a:graphic>
            <a:graphicData uri="http://schemas.openxmlformats.org/presentationml/2006/ole">
              <mc:AlternateContent xmlns:mc="http://schemas.openxmlformats.org/markup-compatibility/2006">
                <mc:Choice xmlns:v="urn:schemas-microsoft-com:vml" Requires="v">
                  <p:oleObj name="Equation" r:id="rId7" imgW="2221865" imgH="201295" progId="Equation.DSMT4">
                    <p:embed/>
                  </p:oleObj>
                </mc:Choice>
                <mc:Fallback>
                  <p:oleObj name="Equation" r:id="rId7" imgW="2221865" imgH="201295" progId="Equation.DSMT4">
                    <p:embed/>
                    <p:pic>
                      <p:nvPicPr>
                        <p:cNvPr id="0" name="Object 10"/>
                        <p:cNvPicPr/>
                        <p:nvPr/>
                      </p:nvPicPr>
                      <p:blipFill>
                        <a:blip r:embed="rId8"/>
                        <a:stretch>
                          <a:fillRect/>
                        </a:stretch>
                      </p:blipFill>
                      <p:spPr>
                        <a:xfrm>
                          <a:off x="5317596" y="3600450"/>
                          <a:ext cx="4552950" cy="415925"/>
                        </a:xfrm>
                        <a:prstGeom prst="rect">
                          <a:avLst/>
                        </a:prstGeom>
                      </p:spPr>
                    </p:pic>
                  </p:oleObj>
                </mc:Fallback>
              </mc:AlternateContent>
            </a:graphicData>
          </a:graphic>
        </p:graphicFrame>
        <p:sp>
          <p:nvSpPr>
            <p:cNvPr id="4" name="Oval 3"/>
            <p:cNvSpPr/>
            <p:nvPr/>
          </p:nvSpPr>
          <p:spPr>
            <a:xfrm>
              <a:off x="5469466" y="4402667"/>
              <a:ext cx="965200" cy="609600"/>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3" name="Straight Arrow Connector 12"/>
            <p:cNvCxnSpPr/>
            <p:nvPr/>
          </p:nvCxnSpPr>
          <p:spPr>
            <a:xfrm flipH="1">
              <a:off x="6383867" y="3996267"/>
              <a:ext cx="321733" cy="3894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0"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Pseudocódigo de AdaBoost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Plus 1"/>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0" name="Plus 9"/>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1" name="Plus 10"/>
          <p:cNvSpPr/>
          <p:nvPr/>
        </p:nvSpPr>
        <p:spPr>
          <a:xfrm>
            <a:off x="1409700" y="2736851"/>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409700" y="3282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727200" y="34480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2921000" y="31813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866899" y="2660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362199" y="2787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Minus 17"/>
          <p:cNvSpPr/>
          <p:nvPr/>
        </p:nvSpPr>
        <p:spPr>
          <a:xfrm>
            <a:off x="3035300" y="22034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9" name="Plus 18"/>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0" name="Content Placeholder 2"/>
          <p:cNvSpPr txBox="1"/>
          <p:nvPr/>
        </p:nvSpPr>
        <p:spPr>
          <a:xfrm>
            <a:off x="4030664" y="2228619"/>
            <a:ext cx="4668837" cy="1689331"/>
          </a:xfrm>
          <a:prstGeom prst="rect">
            <a:avLst/>
          </a:prstGeom>
        </p:spPr>
        <p:txBody>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800000"/>
                </a:solidFill>
                <a:latin typeface="Tahoma" panose="020B0604030504040204" charset="0"/>
              </a:rPr>
              <a:t>All points start with equal weights.</a:t>
            </a:r>
          </a:p>
        </p:txBody>
      </p:sp>
      <p:sp>
        <p:nvSpPr>
          <p:cNvPr id="8" name="TextBox 7"/>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5"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676400" y="2114550"/>
            <a:ext cx="1739900" cy="16637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06500" y="2114550"/>
            <a:ext cx="469900" cy="1663700"/>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Plus 1"/>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9" name="Plus 8"/>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0" name="Plus 9"/>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1" name="Plus 10"/>
          <p:cNvSpPr/>
          <p:nvPr/>
        </p:nvSpPr>
        <p:spPr>
          <a:xfrm>
            <a:off x="1409700" y="2736851"/>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409700" y="3282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727200" y="34480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2921000" y="31813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866899" y="2660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362199" y="2787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cxnSp>
        <p:nvCxnSpPr>
          <p:cNvPr id="5" name="Straight Connector 4"/>
          <p:cNvCxnSpPr/>
          <p:nvPr/>
        </p:nvCxnSpPr>
        <p:spPr>
          <a:xfrm>
            <a:off x="1689100" y="1822450"/>
            <a:ext cx="0" cy="2158999"/>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3035300" y="22034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1" name="Object 20"/>
          <p:cNvGraphicFramePr>
            <a:graphicFrameLocks noChangeAspect="1"/>
          </p:cNvGraphicFramePr>
          <p:nvPr/>
        </p:nvGraphicFramePr>
        <p:xfrm>
          <a:off x="1423988" y="1563291"/>
          <a:ext cx="233363" cy="311944"/>
        </p:xfrm>
        <a:graphic>
          <a:graphicData uri="http://schemas.openxmlformats.org/presentationml/2006/ole">
            <mc:AlternateContent xmlns:mc="http://schemas.openxmlformats.org/markup-compatibility/2006">
              <mc:Choice xmlns:v="urn:schemas-microsoft-com:vml" Requires="v">
                <p:oleObj name="Equation" r:id="rId3" imgW="146050" imgH="201295" progId="Equation.DSMT4">
                  <p:embed/>
                </p:oleObj>
              </mc:Choice>
              <mc:Fallback>
                <p:oleObj name="Equation" r:id="rId3" imgW="146050" imgH="201295" progId="Equation.DSMT4">
                  <p:embed/>
                  <p:pic>
                    <p:nvPicPr>
                      <p:cNvPr id="0" name="Object 20"/>
                      <p:cNvPicPr/>
                      <p:nvPr/>
                    </p:nvPicPr>
                    <p:blipFill>
                      <a:blip r:embed="rId4"/>
                      <a:stretch>
                        <a:fillRect/>
                      </a:stretch>
                    </p:blipFill>
                    <p:spPr>
                      <a:xfrm>
                        <a:off x="1423988" y="1563291"/>
                        <a:ext cx="233363" cy="311944"/>
                      </a:xfrm>
                      <a:prstGeom prst="rect">
                        <a:avLst/>
                      </a:prstGeom>
                    </p:spPr>
                  </p:pic>
                </p:oleObj>
              </mc:Fallback>
            </mc:AlternateContent>
          </a:graphicData>
        </a:graphic>
      </p:graphicFrame>
      <p:sp>
        <p:nvSpPr>
          <p:cNvPr id="22"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Run the weak learning algorithm to get a weak classifier.</a:t>
            </a:r>
          </a:p>
          <a:p>
            <a:pPr marL="0" lvl="0" algn="l">
              <a:buNone/>
            </a:pPr>
            <a:endParaRPr lang="en-US" sz="2000" dirty="0">
              <a:solidFill>
                <a:srgbClr val="800000"/>
              </a:solidFill>
              <a:latin typeface="Tahoma" panose="020B0604030504040204" charset="0"/>
              <a:sym typeface="+mn-ea"/>
            </a:endParaRPr>
          </a:p>
          <a:p>
            <a:pPr marL="0" lvl="0" algn="l">
              <a:buNone/>
            </a:pPr>
            <a:endParaRPr lang="en-US" sz="2000" dirty="0">
              <a:solidFill>
                <a:srgbClr val="800000"/>
              </a:solidFill>
              <a:latin typeface="Tahoma" panose="020B0604030504040204" charset="0"/>
              <a:sym typeface="+mn-ea"/>
            </a:endParaRPr>
          </a:p>
          <a:p>
            <a:pPr marL="0" lvl="0" algn="l">
              <a:buNone/>
            </a:pPr>
            <a:endParaRPr lang="en-US" sz="2000" dirty="0">
              <a:solidFill>
                <a:srgbClr val="800000"/>
              </a:solidFill>
              <a:latin typeface="Tahoma" panose="020B0604030504040204" charset="0"/>
              <a:sym typeface="+mn-ea"/>
            </a:endParaRPr>
          </a:p>
          <a:p>
            <a:pPr marL="0" lvl="0" algn="l">
              <a:buNone/>
            </a:pPr>
            <a:r>
              <a:rPr lang="en-US" sz="2000" dirty="0">
                <a:solidFill>
                  <a:srgbClr val="800000"/>
                </a:solidFill>
                <a:latin typeface="Tahoma" panose="020B0604030504040204" charset="0"/>
                <a:sym typeface="+mn-ea"/>
              </a:rPr>
              <a:t>a</a:t>
            </a:r>
            <a:r>
              <a:rPr lang="es-ES" altLang="en-US" sz="2000" dirty="0">
                <a:solidFill>
                  <a:srgbClr val="800000"/>
                </a:solidFill>
                <a:latin typeface="Tahoma" panose="020B0604030504040204" charset="0"/>
                <a:sym typeface="+mn-ea"/>
              </a:rPr>
              <a:t>lpha</a:t>
            </a:r>
            <a:r>
              <a:rPr lang="en-US" sz="2000" dirty="0">
                <a:solidFill>
                  <a:srgbClr val="800000"/>
                </a:solidFill>
                <a:latin typeface="Tahoma" panose="020B0604030504040204" charset="0"/>
                <a:sym typeface="+mn-ea"/>
              </a:rPr>
              <a:t> depends on missclassfication</a:t>
            </a:r>
          </a:p>
        </p:txBody>
      </p:sp>
      <p:graphicFrame>
        <p:nvGraphicFramePr>
          <p:cNvPr id="23" name="Object 22"/>
          <p:cNvGraphicFramePr>
            <a:graphicFrameLocks noChangeAspect="1"/>
          </p:cNvGraphicFramePr>
          <p:nvPr/>
        </p:nvGraphicFramePr>
        <p:xfrm>
          <a:off x="4029473" y="3480991"/>
          <a:ext cx="2996803" cy="360759"/>
        </p:xfrm>
        <a:graphic>
          <a:graphicData uri="http://schemas.openxmlformats.org/presentationml/2006/ole">
            <mc:AlternateContent xmlns:mc="http://schemas.openxmlformats.org/markup-compatibility/2006">
              <mc:Choice xmlns:v="urn:schemas-microsoft-com:vml" Requires="v">
                <p:oleObj name="Equation" r:id="rId5" imgW="1682750" imgH="201295" progId="Equation.DSMT4">
                  <p:embed/>
                </p:oleObj>
              </mc:Choice>
              <mc:Fallback>
                <p:oleObj name="Equation" r:id="rId5" imgW="1682750" imgH="201295" progId="Equation.DSMT4">
                  <p:embed/>
                  <p:pic>
                    <p:nvPicPr>
                      <p:cNvPr id="0" name="Object 22"/>
                      <p:cNvPicPr/>
                      <p:nvPr/>
                    </p:nvPicPr>
                    <p:blipFill>
                      <a:blip r:embed="rId6"/>
                      <a:stretch>
                        <a:fillRect/>
                      </a:stretch>
                    </p:blipFill>
                    <p:spPr>
                      <a:xfrm>
                        <a:off x="4029473" y="3480991"/>
                        <a:ext cx="2996803" cy="360759"/>
                      </a:xfrm>
                      <a:prstGeom prst="rect">
                        <a:avLst/>
                      </a:prstGeom>
                    </p:spPr>
                  </p:pic>
                </p:oleObj>
              </mc:Fallback>
            </mc:AlternateContent>
          </a:graphicData>
        </a:graphic>
      </p:graphicFrame>
      <p:sp>
        <p:nvSpPr>
          <p:cNvPr id="24" name="TextBox 23"/>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4"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4"/>
          </p:nvPr>
        </p:nvSpPr>
        <p:spPr/>
        <p:txBody>
          <a:bodyPr/>
          <a:lstStyle/>
          <a:p>
            <a:pPr algn="ctr"/>
            <a:fld id="{6809A684-6793-43C2-A07A-07EB7F2ACB8E}" type="slidenum">
              <a:rPr lang="es-ES" smtClean="0"/>
              <a:t>6</a:t>
            </a:fld>
            <a:endParaRPr lang="es-ES" dirty="0"/>
          </a:p>
        </p:txBody>
      </p:sp>
      <p:sp>
        <p:nvSpPr>
          <p:cNvPr id="7" name="Marcador de posición de texto 6"/>
          <p:cNvSpPr>
            <a:spLocks noGrp="1"/>
          </p:cNvSpPr>
          <p:nvPr>
            <p:ph type="body" sz="quarter" idx="15"/>
          </p:nvPr>
        </p:nvSpPr>
        <p:spPr/>
        <p:txBody>
          <a:bodyPr/>
          <a:lstStyle/>
          <a:p>
            <a:r>
              <a:rPr lang="es-ES" dirty="0" err="1">
                <a:sym typeface="+mn-ea"/>
              </a:rPr>
              <a:t>Una app para calcular precios</a:t>
            </a:r>
            <a:endParaRPr lang="es-ES" altLang="en-US"/>
          </a:p>
        </p:txBody>
      </p:sp>
      <p:sp>
        <p:nvSpPr>
          <p:cNvPr id="8" name="Marcador de posición de texto 7"/>
          <p:cNvSpPr>
            <a:spLocks noGrp="1"/>
          </p:cNvSpPr>
          <p:nvPr>
            <p:ph type="body" idx="16"/>
          </p:nvPr>
        </p:nvSpPr>
        <p:spPr/>
        <p:txBody>
          <a:bodyPr/>
          <a:lstStyle/>
          <a:p>
            <a:endParaRPr lang="es-ES" altLang="en-US"/>
          </a:p>
        </p:txBody>
      </p:sp>
      <p:sp>
        <p:nvSpPr>
          <p:cNvPr id="4" name="Marcador de texto 2"/>
          <p:cNvSpPr/>
          <p:nvPr/>
        </p:nvSpPr>
        <p:spPr>
          <a:xfrm>
            <a:off x="396240" y="1343025"/>
            <a:ext cx="8157845" cy="4031615"/>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Algoritmo ML</a:t>
            </a:r>
          </a:p>
        </p:txBody>
      </p:sp>
      <p:pic>
        <p:nvPicPr>
          <p:cNvPr id="5" name="Marcador de posición de contenido 4"/>
          <p:cNvPicPr>
            <a:picLocks noGrp="1" noChangeAspect="1"/>
          </p:cNvPicPr>
          <p:nvPr>
            <p:ph sz="half" idx="1"/>
          </p:nvPr>
        </p:nvPicPr>
        <p:blipFill>
          <a:blip r:embed="rId3"/>
          <a:stretch>
            <a:fillRect/>
          </a:stretch>
        </p:blipFill>
        <p:spPr>
          <a:xfrm>
            <a:off x="1613535" y="2091055"/>
            <a:ext cx="5841365" cy="38963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676400" y="2114550"/>
            <a:ext cx="1739900" cy="1663700"/>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06500" y="2114550"/>
            <a:ext cx="469900" cy="1663700"/>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Plus 1"/>
          <p:cNvSpPr/>
          <p:nvPr/>
        </p:nvSpPr>
        <p:spPr>
          <a:xfrm>
            <a:off x="1739900" y="22542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lus 8"/>
          <p:cNvSpPr/>
          <p:nvPr/>
        </p:nvSpPr>
        <p:spPr>
          <a:xfrm>
            <a:off x="2247901" y="20891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lus 9"/>
          <p:cNvSpPr/>
          <p:nvPr/>
        </p:nvSpPr>
        <p:spPr>
          <a:xfrm>
            <a:off x="2578100" y="2330450"/>
            <a:ext cx="419099" cy="419100"/>
          </a:xfrm>
          <a:prstGeom prst="mathPlus">
            <a:avLst/>
          </a:prstGeom>
          <a:solidFill>
            <a:srgbClr val="1919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1495044" y="2736851"/>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495044" y="3282950"/>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816100" y="34734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3009899" y="32067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955799" y="2686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451099" y="2813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cxnSp>
        <p:nvCxnSpPr>
          <p:cNvPr id="5" name="Straight Connector 4"/>
          <p:cNvCxnSpPr/>
          <p:nvPr/>
        </p:nvCxnSpPr>
        <p:spPr>
          <a:xfrm>
            <a:off x="1689100" y="1822450"/>
            <a:ext cx="0" cy="2158999"/>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3124199" y="22288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1" name="Object 20"/>
          <p:cNvGraphicFramePr>
            <a:graphicFrameLocks noChangeAspect="1"/>
          </p:cNvGraphicFramePr>
          <p:nvPr/>
        </p:nvGraphicFramePr>
        <p:xfrm>
          <a:off x="1423988" y="1563291"/>
          <a:ext cx="233363" cy="311944"/>
        </p:xfrm>
        <a:graphic>
          <a:graphicData uri="http://schemas.openxmlformats.org/presentationml/2006/ole">
            <mc:AlternateContent xmlns:mc="http://schemas.openxmlformats.org/markup-compatibility/2006">
              <mc:Choice xmlns:v="urn:schemas-microsoft-com:vml" Requires="v">
                <p:oleObj name="Equation" r:id="rId3" imgW="146050" imgH="201295" progId="Equation.DSMT4">
                  <p:embed/>
                </p:oleObj>
              </mc:Choice>
              <mc:Fallback>
                <p:oleObj name="Equation" r:id="rId3" imgW="146050" imgH="201295" progId="Equation.DSMT4">
                  <p:embed/>
                  <p:pic>
                    <p:nvPicPr>
                      <p:cNvPr id="0" name="Object 20"/>
                      <p:cNvPicPr/>
                      <p:nvPr/>
                    </p:nvPicPr>
                    <p:blipFill>
                      <a:blip r:embed="rId4"/>
                      <a:stretch>
                        <a:fillRect/>
                      </a:stretch>
                    </p:blipFill>
                    <p:spPr>
                      <a:xfrm>
                        <a:off x="1423988" y="1563291"/>
                        <a:ext cx="233363" cy="311944"/>
                      </a:xfrm>
                      <a:prstGeom prst="rect">
                        <a:avLst/>
                      </a:prstGeom>
                    </p:spPr>
                  </p:pic>
                </p:oleObj>
              </mc:Fallback>
            </mc:AlternateContent>
          </a:graphicData>
        </a:graphic>
      </p:graphicFrame>
      <p:sp>
        <p:nvSpPr>
          <p:cNvPr id="18"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Increase the weights on the misclassified points, decrease the weights on the correctly classified points.</a:t>
            </a:r>
          </a:p>
        </p:txBody>
      </p:sp>
      <p:sp>
        <p:nvSpPr>
          <p:cNvPr id="23" name="TextBox 22"/>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4"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Plus 1"/>
          <p:cNvSpPr/>
          <p:nvPr/>
        </p:nvSpPr>
        <p:spPr>
          <a:xfrm>
            <a:off x="1739900" y="22542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lus 8"/>
          <p:cNvSpPr/>
          <p:nvPr/>
        </p:nvSpPr>
        <p:spPr>
          <a:xfrm>
            <a:off x="2247901" y="20891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lus 9"/>
          <p:cNvSpPr/>
          <p:nvPr/>
        </p:nvSpPr>
        <p:spPr>
          <a:xfrm>
            <a:off x="2578100" y="2330450"/>
            <a:ext cx="419099" cy="419100"/>
          </a:xfrm>
          <a:prstGeom prst="mathPlus">
            <a:avLst/>
          </a:prstGeom>
          <a:solidFill>
            <a:srgbClr val="1919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1495044" y="2736851"/>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495044" y="3282950"/>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816100" y="34734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3009899" y="32067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955799" y="2686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451099" y="2813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Minus 19"/>
          <p:cNvSpPr/>
          <p:nvPr/>
        </p:nvSpPr>
        <p:spPr>
          <a:xfrm>
            <a:off x="3124199" y="22288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Content Placeholder 2"/>
          <p:cNvSpPr txBox="1"/>
          <p:nvPr/>
        </p:nvSpPr>
        <p:spPr>
          <a:xfrm>
            <a:off x="4030664" y="2228619"/>
            <a:ext cx="4668837" cy="1689331"/>
          </a:xfrm>
          <a:prstGeom prst="rect">
            <a:avLst/>
          </a:prstGeom>
        </p:spPr>
        <p:txBody>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100" dirty="0">
              <a:solidFill>
                <a:srgbClr val="800000"/>
              </a:solidFill>
            </a:endParaRPr>
          </a:p>
        </p:txBody>
      </p:sp>
      <p:sp>
        <p:nvSpPr>
          <p:cNvPr id="22" name="TextBox 21"/>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5"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946400" y="2114550"/>
            <a:ext cx="469901" cy="1663700"/>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06500" y="2114550"/>
            <a:ext cx="1727200" cy="1663700"/>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Plus 1"/>
          <p:cNvSpPr/>
          <p:nvPr/>
        </p:nvSpPr>
        <p:spPr>
          <a:xfrm>
            <a:off x="1739900" y="22542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lus 8"/>
          <p:cNvSpPr/>
          <p:nvPr/>
        </p:nvSpPr>
        <p:spPr>
          <a:xfrm>
            <a:off x="2247901" y="2089150"/>
            <a:ext cx="419099" cy="4191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Plus 9"/>
          <p:cNvSpPr/>
          <p:nvPr/>
        </p:nvSpPr>
        <p:spPr>
          <a:xfrm>
            <a:off x="2578100" y="2330450"/>
            <a:ext cx="419099" cy="419100"/>
          </a:xfrm>
          <a:prstGeom prst="mathPlus">
            <a:avLst/>
          </a:prstGeom>
          <a:solidFill>
            <a:srgbClr val="1919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lus 10"/>
          <p:cNvSpPr/>
          <p:nvPr/>
        </p:nvSpPr>
        <p:spPr>
          <a:xfrm>
            <a:off x="1495044" y="2736851"/>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495044" y="3282950"/>
            <a:ext cx="181356" cy="214922"/>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816100" y="34734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3009899" y="32067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955799" y="2686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451099" y="28130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cxnSp>
        <p:nvCxnSpPr>
          <p:cNvPr id="5" name="Straight Connector 4"/>
          <p:cNvCxnSpPr/>
          <p:nvPr/>
        </p:nvCxnSpPr>
        <p:spPr>
          <a:xfrm>
            <a:off x="2933699" y="1847850"/>
            <a:ext cx="0" cy="2158999"/>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3124199" y="2228851"/>
            <a:ext cx="215900" cy="2539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1" name="Object 20"/>
          <p:cNvGraphicFramePr>
            <a:graphicFrameLocks noChangeAspect="1"/>
          </p:cNvGraphicFramePr>
          <p:nvPr/>
        </p:nvGraphicFramePr>
        <p:xfrm>
          <a:off x="3027760" y="1626394"/>
          <a:ext cx="252413" cy="311944"/>
        </p:xfrm>
        <a:graphic>
          <a:graphicData uri="http://schemas.openxmlformats.org/presentationml/2006/ole">
            <mc:AlternateContent xmlns:mc="http://schemas.openxmlformats.org/markup-compatibility/2006">
              <mc:Choice xmlns:v="urn:schemas-microsoft-com:vml" Requires="v">
                <p:oleObj name="Equation" r:id="rId3" imgW="164465" imgH="201295" progId="Equation.DSMT4">
                  <p:embed/>
                </p:oleObj>
              </mc:Choice>
              <mc:Fallback>
                <p:oleObj name="Equation" r:id="rId3" imgW="164465" imgH="201295" progId="Equation.DSMT4">
                  <p:embed/>
                  <p:pic>
                    <p:nvPicPr>
                      <p:cNvPr id="0" name="Object 20"/>
                      <p:cNvPicPr/>
                      <p:nvPr/>
                    </p:nvPicPr>
                    <p:blipFill>
                      <a:blip r:embed="rId4"/>
                      <a:stretch>
                        <a:fillRect/>
                      </a:stretch>
                    </p:blipFill>
                    <p:spPr>
                      <a:xfrm>
                        <a:off x="3027760" y="1626394"/>
                        <a:ext cx="252413" cy="311944"/>
                      </a:xfrm>
                      <a:prstGeom prst="rect">
                        <a:avLst/>
                      </a:prstGeom>
                    </p:spPr>
                  </p:pic>
                </p:oleObj>
              </mc:Fallback>
            </mc:AlternateContent>
          </a:graphicData>
        </a:graphic>
      </p:graphicFrame>
      <p:sp>
        <p:nvSpPr>
          <p:cNvPr id="18"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Run the weak learning algorithm to get a weak classifier for the weighted data.</a:t>
            </a:r>
          </a:p>
        </p:txBody>
      </p:sp>
      <p:graphicFrame>
        <p:nvGraphicFramePr>
          <p:cNvPr id="23" name="Object 22"/>
          <p:cNvGraphicFramePr>
            <a:graphicFrameLocks noChangeAspect="1"/>
          </p:cNvGraphicFramePr>
          <p:nvPr/>
        </p:nvGraphicFramePr>
        <p:xfrm>
          <a:off x="4110831" y="3505994"/>
          <a:ext cx="3063479" cy="360760"/>
        </p:xfrm>
        <a:graphic>
          <a:graphicData uri="http://schemas.openxmlformats.org/presentationml/2006/ole">
            <mc:AlternateContent xmlns:mc="http://schemas.openxmlformats.org/markup-compatibility/2006">
              <mc:Choice xmlns:v="urn:schemas-microsoft-com:vml" Requires="v">
                <p:oleObj name="Equation" r:id="rId5" imgW="1728470" imgH="201295" progId="Equation.DSMT4">
                  <p:embed/>
                </p:oleObj>
              </mc:Choice>
              <mc:Fallback>
                <p:oleObj name="Equation" r:id="rId5" imgW="1728470" imgH="201295" progId="Equation.DSMT4">
                  <p:embed/>
                  <p:pic>
                    <p:nvPicPr>
                      <p:cNvPr id="0" name="Object 22"/>
                      <p:cNvPicPr/>
                      <p:nvPr/>
                    </p:nvPicPr>
                    <p:blipFill>
                      <a:blip r:embed="rId6"/>
                      <a:stretch>
                        <a:fillRect/>
                      </a:stretch>
                    </p:blipFill>
                    <p:spPr>
                      <a:xfrm>
                        <a:off x="4110831" y="3505994"/>
                        <a:ext cx="3063479" cy="360760"/>
                      </a:xfrm>
                      <a:prstGeom prst="rect">
                        <a:avLst/>
                      </a:prstGeom>
                    </p:spPr>
                  </p:pic>
                </p:oleObj>
              </mc:Fallback>
            </mc:AlternateContent>
          </a:graphicData>
        </a:graphic>
      </p:graphicFrame>
      <p:sp>
        <p:nvSpPr>
          <p:cNvPr id="24" name="TextBox 23"/>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4"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946400" y="2114550"/>
            <a:ext cx="469901" cy="1663700"/>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1206500" y="2114550"/>
            <a:ext cx="1727200" cy="1663700"/>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Plus 10"/>
          <p:cNvSpPr/>
          <p:nvPr/>
        </p:nvSpPr>
        <p:spPr>
          <a:xfrm>
            <a:off x="1533143" y="28003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533143" y="33464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727201" y="34607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3047999" y="32702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866901" y="2673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362201" y="2800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cxnSp>
        <p:nvCxnSpPr>
          <p:cNvPr id="5" name="Straight Connector 4"/>
          <p:cNvCxnSpPr/>
          <p:nvPr/>
        </p:nvCxnSpPr>
        <p:spPr>
          <a:xfrm>
            <a:off x="2933699" y="1847850"/>
            <a:ext cx="0" cy="2158999"/>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3162299" y="22923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1" name="Object 20"/>
          <p:cNvGraphicFramePr>
            <a:graphicFrameLocks noChangeAspect="1"/>
          </p:cNvGraphicFramePr>
          <p:nvPr/>
        </p:nvGraphicFramePr>
        <p:xfrm>
          <a:off x="3027760" y="1626394"/>
          <a:ext cx="252413" cy="311944"/>
        </p:xfrm>
        <a:graphic>
          <a:graphicData uri="http://schemas.openxmlformats.org/presentationml/2006/ole">
            <mc:AlternateContent xmlns:mc="http://schemas.openxmlformats.org/markup-compatibility/2006">
              <mc:Choice xmlns:v="urn:schemas-microsoft-com:vml" Requires="v">
                <p:oleObj name="Equation" r:id="rId3" imgW="164465" imgH="201295" progId="Equation.DSMT4">
                  <p:embed/>
                </p:oleObj>
              </mc:Choice>
              <mc:Fallback>
                <p:oleObj name="Equation" r:id="rId3" imgW="164465" imgH="201295" progId="Equation.DSMT4">
                  <p:embed/>
                  <p:pic>
                    <p:nvPicPr>
                      <p:cNvPr id="0" name="Object 20"/>
                      <p:cNvPicPr/>
                      <p:nvPr/>
                    </p:nvPicPr>
                    <p:blipFill>
                      <a:blip r:embed="rId4"/>
                      <a:stretch>
                        <a:fillRect/>
                      </a:stretch>
                    </p:blipFill>
                    <p:spPr>
                      <a:xfrm>
                        <a:off x="3027760" y="1626394"/>
                        <a:ext cx="252413" cy="311944"/>
                      </a:xfrm>
                      <a:prstGeom prst="rect">
                        <a:avLst/>
                      </a:prstGeom>
                    </p:spPr>
                  </p:pic>
                </p:oleObj>
              </mc:Fallback>
            </mc:AlternateContent>
          </a:graphicData>
        </a:graphic>
      </p:graphicFrame>
      <p:sp>
        <p:nvSpPr>
          <p:cNvPr id="18"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Increase the weights on the misclassified points, decrease the weights on the correctly classified points.</a:t>
            </a:r>
          </a:p>
        </p:txBody>
      </p:sp>
      <p:sp>
        <p:nvSpPr>
          <p:cNvPr id="22" name="Plus 21"/>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Plus 22"/>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4" name="Plus 23"/>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8" name="TextBox 27"/>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2"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Plus 10"/>
          <p:cNvSpPr/>
          <p:nvPr/>
        </p:nvSpPr>
        <p:spPr>
          <a:xfrm>
            <a:off x="1533143" y="28003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533143" y="33464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 name="Minus 2"/>
          <p:cNvSpPr/>
          <p:nvPr/>
        </p:nvSpPr>
        <p:spPr>
          <a:xfrm>
            <a:off x="1727201" y="34607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5" name="Minus 14"/>
          <p:cNvSpPr/>
          <p:nvPr/>
        </p:nvSpPr>
        <p:spPr>
          <a:xfrm>
            <a:off x="3047999" y="32702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6" name="Minus 15"/>
          <p:cNvSpPr/>
          <p:nvPr/>
        </p:nvSpPr>
        <p:spPr>
          <a:xfrm>
            <a:off x="1866901" y="2673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7" name="Minus 16"/>
          <p:cNvSpPr/>
          <p:nvPr/>
        </p:nvSpPr>
        <p:spPr>
          <a:xfrm>
            <a:off x="2362201" y="2800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0" name="Minus 19"/>
          <p:cNvSpPr/>
          <p:nvPr/>
        </p:nvSpPr>
        <p:spPr>
          <a:xfrm>
            <a:off x="3162299" y="22923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18"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Increase the weights on the misclassified points, decrease the weights on the correctly classified points.</a:t>
            </a:r>
          </a:p>
        </p:txBody>
      </p:sp>
      <p:sp>
        <p:nvSpPr>
          <p:cNvPr id="22" name="Plus 21"/>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Plus 22"/>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4" name="Plus 23"/>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9" name="TextBox 18"/>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5"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219200" y="2647950"/>
            <a:ext cx="2197100" cy="1130300"/>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Rectangle 25"/>
          <p:cNvSpPr/>
          <p:nvPr/>
        </p:nvSpPr>
        <p:spPr>
          <a:xfrm>
            <a:off x="1206500" y="2114550"/>
            <a:ext cx="2197100" cy="5080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Plus 10"/>
          <p:cNvSpPr/>
          <p:nvPr/>
        </p:nvSpPr>
        <p:spPr>
          <a:xfrm>
            <a:off x="1533143" y="28003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2" name="Plus 11"/>
          <p:cNvSpPr/>
          <p:nvPr/>
        </p:nvSpPr>
        <p:spPr>
          <a:xfrm>
            <a:off x="1533143" y="3346450"/>
            <a:ext cx="128017" cy="150446"/>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5" name="Minus 14"/>
          <p:cNvSpPr/>
          <p:nvPr/>
        </p:nvSpPr>
        <p:spPr>
          <a:xfrm>
            <a:off x="3047999" y="32702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cxnSp>
        <p:nvCxnSpPr>
          <p:cNvPr id="5" name="Straight Connector 4"/>
          <p:cNvCxnSpPr/>
          <p:nvPr/>
        </p:nvCxnSpPr>
        <p:spPr>
          <a:xfrm flipH="1">
            <a:off x="1003300" y="2647950"/>
            <a:ext cx="2540001"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Minus 19"/>
          <p:cNvSpPr/>
          <p:nvPr/>
        </p:nvSpPr>
        <p:spPr>
          <a:xfrm>
            <a:off x="3162299" y="2292350"/>
            <a:ext cx="152401" cy="1777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graphicFrame>
        <p:nvGraphicFramePr>
          <p:cNvPr id="21" name="Object 20"/>
          <p:cNvGraphicFramePr>
            <a:graphicFrameLocks noChangeAspect="1"/>
          </p:cNvGraphicFramePr>
          <p:nvPr/>
        </p:nvGraphicFramePr>
        <p:xfrm>
          <a:off x="3573860" y="2451893"/>
          <a:ext cx="252413" cy="311944"/>
        </p:xfrm>
        <a:graphic>
          <a:graphicData uri="http://schemas.openxmlformats.org/presentationml/2006/ole">
            <mc:AlternateContent xmlns:mc="http://schemas.openxmlformats.org/markup-compatibility/2006">
              <mc:Choice xmlns:v="urn:schemas-microsoft-com:vml" Requires="v">
                <p:oleObj name="Equation" r:id="rId3" imgW="164465" imgH="201295" progId="Equation.DSMT4">
                  <p:embed/>
                </p:oleObj>
              </mc:Choice>
              <mc:Fallback>
                <p:oleObj name="Equation" r:id="rId3" imgW="164465" imgH="201295" progId="Equation.DSMT4">
                  <p:embed/>
                  <p:pic>
                    <p:nvPicPr>
                      <p:cNvPr id="0" name="Object 20"/>
                      <p:cNvPicPr/>
                      <p:nvPr/>
                    </p:nvPicPr>
                    <p:blipFill>
                      <a:blip r:embed="rId4"/>
                      <a:stretch>
                        <a:fillRect/>
                      </a:stretch>
                    </p:blipFill>
                    <p:spPr>
                      <a:xfrm>
                        <a:off x="3573860" y="2451893"/>
                        <a:ext cx="252413" cy="311944"/>
                      </a:xfrm>
                      <a:prstGeom prst="rect">
                        <a:avLst/>
                      </a:prstGeom>
                    </p:spPr>
                  </p:pic>
                </p:oleObj>
              </mc:Fallback>
            </mc:AlternateContent>
          </a:graphicData>
        </a:graphic>
      </p:graphicFrame>
      <p:sp>
        <p:nvSpPr>
          <p:cNvPr id="18" name="Content Placeholder 2"/>
          <p:cNvSpPr txBox="1"/>
          <p:nvPr/>
        </p:nvSpPr>
        <p:spPr>
          <a:xfrm>
            <a:off x="4030664" y="2228619"/>
            <a:ext cx="4668837" cy="1689331"/>
          </a:xfrm>
          <a:prstGeom prst="rect">
            <a:avLst/>
          </a:prstGeom>
        </p:spPr>
        <p:txBody>
          <a:bodyPr>
            <a:noAutofit/>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algn="l">
              <a:buNone/>
            </a:pPr>
            <a:r>
              <a:rPr lang="en-US" sz="2000" dirty="0">
                <a:solidFill>
                  <a:srgbClr val="800000"/>
                </a:solidFill>
                <a:latin typeface="Tahoma" panose="020B0604030504040204" charset="0"/>
                <a:sym typeface="+mn-ea"/>
              </a:rPr>
              <a:t>Increase the weights on the misclassified points, decrease the weights on the correctly classified points.</a:t>
            </a:r>
          </a:p>
        </p:txBody>
      </p:sp>
      <p:sp>
        <p:nvSpPr>
          <p:cNvPr id="22" name="Plus 21"/>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3" name="Plus 22"/>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24" name="Plus 23"/>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aphicFrame>
        <p:nvGraphicFramePr>
          <p:cNvPr id="27" name="Object 26"/>
          <p:cNvGraphicFramePr>
            <a:graphicFrameLocks noChangeAspect="1"/>
          </p:cNvGraphicFramePr>
          <p:nvPr/>
        </p:nvGraphicFramePr>
        <p:xfrm>
          <a:off x="4071938" y="3874294"/>
          <a:ext cx="3042047" cy="360760"/>
        </p:xfrm>
        <a:graphic>
          <a:graphicData uri="http://schemas.openxmlformats.org/presentationml/2006/ole">
            <mc:AlternateContent xmlns:mc="http://schemas.openxmlformats.org/markup-compatibility/2006">
              <mc:Choice xmlns:v="urn:schemas-microsoft-com:vml" Requires="v">
                <p:oleObj name="Equation" r:id="rId5" imgW="1710055" imgH="201295" progId="Equation.DSMT4">
                  <p:embed/>
                </p:oleObj>
              </mc:Choice>
              <mc:Fallback>
                <p:oleObj name="Equation" r:id="rId5" imgW="1710055" imgH="201295" progId="Equation.DSMT4">
                  <p:embed/>
                  <p:pic>
                    <p:nvPicPr>
                      <p:cNvPr id="0" name="Object 26"/>
                      <p:cNvPicPr/>
                      <p:nvPr/>
                    </p:nvPicPr>
                    <p:blipFill>
                      <a:blip r:embed="rId6"/>
                      <a:stretch>
                        <a:fillRect/>
                      </a:stretch>
                    </p:blipFill>
                    <p:spPr>
                      <a:xfrm>
                        <a:off x="4071938" y="3874294"/>
                        <a:ext cx="3042047" cy="360760"/>
                      </a:xfrm>
                      <a:prstGeom prst="rect">
                        <a:avLst/>
                      </a:prstGeom>
                    </p:spPr>
                  </p:pic>
                </p:oleObj>
              </mc:Fallback>
            </mc:AlternateContent>
          </a:graphicData>
        </a:graphic>
      </p:graphicFrame>
      <p:sp>
        <p:nvSpPr>
          <p:cNvPr id="28" name="Minus 27"/>
          <p:cNvSpPr/>
          <p:nvPr/>
        </p:nvSpPr>
        <p:spPr>
          <a:xfrm>
            <a:off x="1727201" y="34607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29" name="Minus 28"/>
          <p:cNvSpPr/>
          <p:nvPr/>
        </p:nvSpPr>
        <p:spPr>
          <a:xfrm>
            <a:off x="1866901" y="2673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30" name="Minus 29"/>
          <p:cNvSpPr/>
          <p:nvPr/>
        </p:nvSpPr>
        <p:spPr>
          <a:xfrm>
            <a:off x="2362201" y="2800351"/>
            <a:ext cx="368300" cy="355599"/>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31" name="TextBox 30"/>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2"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1219201" y="2635250"/>
            <a:ext cx="508000" cy="11557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37" name="Rectangle 36"/>
          <p:cNvSpPr/>
          <p:nvPr/>
        </p:nvSpPr>
        <p:spPr>
          <a:xfrm>
            <a:off x="2933700" y="2101850"/>
            <a:ext cx="469900" cy="533401"/>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Rectangle 24"/>
          <p:cNvSpPr/>
          <p:nvPr/>
        </p:nvSpPr>
        <p:spPr>
          <a:xfrm>
            <a:off x="1752600" y="2647950"/>
            <a:ext cx="1663700" cy="1130300"/>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26" name="Rectangle 25"/>
          <p:cNvSpPr/>
          <p:nvPr/>
        </p:nvSpPr>
        <p:spPr>
          <a:xfrm>
            <a:off x="1206500" y="2114550"/>
            <a:ext cx="1739900" cy="5080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0000"/>
              </a:solidFill>
            </a:endParaRPr>
          </a:p>
        </p:txBody>
      </p:sp>
      <p:sp>
        <p:nvSpPr>
          <p:cNvPr id="7" name="Rectangle 6"/>
          <p:cNvSpPr/>
          <p:nvPr/>
        </p:nvSpPr>
        <p:spPr>
          <a:xfrm>
            <a:off x="1206492" y="2101841"/>
            <a:ext cx="2222508" cy="16891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 name="Straight Connector 4"/>
          <p:cNvCxnSpPr/>
          <p:nvPr/>
        </p:nvCxnSpPr>
        <p:spPr>
          <a:xfrm flipH="1">
            <a:off x="1003300" y="2647950"/>
            <a:ext cx="2540001"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nvGraphicFramePr>
        <p:xfrm>
          <a:off x="3573860" y="2451893"/>
          <a:ext cx="252413" cy="311944"/>
        </p:xfrm>
        <a:graphic>
          <a:graphicData uri="http://schemas.openxmlformats.org/presentationml/2006/ole">
            <mc:AlternateContent xmlns:mc="http://schemas.openxmlformats.org/markup-compatibility/2006">
              <mc:Choice xmlns:v="urn:schemas-microsoft-com:vml" Requires="v">
                <p:oleObj name="Equation" r:id="rId3" imgW="164465" imgH="201295" progId="Equation.DSMT4">
                  <p:embed/>
                </p:oleObj>
              </mc:Choice>
              <mc:Fallback>
                <p:oleObj name="Equation" r:id="rId3" imgW="164465" imgH="201295" progId="Equation.DSMT4">
                  <p:embed/>
                  <p:pic>
                    <p:nvPicPr>
                      <p:cNvPr id="0" name="Object 20"/>
                      <p:cNvPicPr/>
                      <p:nvPr/>
                    </p:nvPicPr>
                    <p:blipFill>
                      <a:blip r:embed="rId4"/>
                      <a:stretch>
                        <a:fillRect/>
                      </a:stretch>
                    </p:blipFill>
                    <p:spPr>
                      <a:xfrm>
                        <a:off x="3573860" y="2451893"/>
                        <a:ext cx="252413" cy="311944"/>
                      </a:xfrm>
                      <a:prstGeom prst="rect">
                        <a:avLst/>
                      </a:prstGeom>
                    </p:spPr>
                  </p:pic>
                </p:oleObj>
              </mc:Fallback>
            </mc:AlternateContent>
          </a:graphicData>
        </a:graphic>
      </p:graphicFrame>
      <p:sp>
        <p:nvSpPr>
          <p:cNvPr id="28" name="Content Placeholder 2"/>
          <p:cNvSpPr txBox="1"/>
          <p:nvPr/>
        </p:nvSpPr>
        <p:spPr>
          <a:xfrm>
            <a:off x="639763" y="4311419"/>
            <a:ext cx="7653337" cy="1689331"/>
          </a:xfrm>
          <a:prstGeom prst="rect">
            <a:avLst/>
          </a:prstGeom>
        </p:spPr>
        <p:txBody>
          <a:bodyPr/>
          <a:lstStyle>
            <a:lvl1pPr marL="342900" indent="-342900" algn="l" defTabSz="913765" rtl="0" eaLnBrk="1" latinLnBrk="0" hangingPunct="1">
              <a:spcBef>
                <a:spcPts val="1400"/>
              </a:spcBef>
              <a:buFont typeface="Arial" panose="020B0604020202020204" pitchFamily="34" charset="0"/>
              <a:buChar char="•"/>
              <a:defRPr sz="3200" b="0" kern="0" baseline="0">
                <a:solidFill>
                  <a:schemeClr val="tx1"/>
                </a:solidFill>
                <a:latin typeface="Times"/>
                <a:ea typeface="Times"/>
                <a:cs typeface="Times"/>
              </a:defRPr>
            </a:lvl1pPr>
            <a:lvl2pPr marL="742950" indent="-285750" algn="l" defTabSz="913765" rtl="0" eaLnBrk="1" latinLnBrk="0" hangingPunct="1">
              <a:spcBef>
                <a:spcPts val="300"/>
              </a:spcBef>
              <a:spcAft>
                <a:spcPts val="300"/>
              </a:spcAft>
              <a:buFont typeface="Arial" panose="020B0604020202020204" pitchFamily="34" charset="0"/>
              <a:buChar char="–"/>
              <a:defRPr sz="2800" kern="0" baseline="0">
                <a:solidFill>
                  <a:schemeClr val="tx1"/>
                </a:solidFill>
                <a:latin typeface="Times"/>
                <a:ea typeface="Times"/>
                <a:cs typeface="Times"/>
              </a:defRPr>
            </a:lvl2pPr>
            <a:lvl3pPr marL="1142365" indent="-228600" algn="l" defTabSz="913765" rtl="0" eaLnBrk="1" latinLnBrk="0" hangingPunct="1">
              <a:spcBef>
                <a:spcPts val="200"/>
              </a:spcBef>
              <a:spcAft>
                <a:spcPts val="200"/>
              </a:spcAft>
              <a:buFont typeface="Arial" panose="020B0604020202020204" pitchFamily="34" charset="0"/>
              <a:buChar char="•"/>
              <a:defRPr sz="2400" kern="0" baseline="0">
                <a:solidFill>
                  <a:schemeClr val="tx1"/>
                </a:solidFill>
                <a:latin typeface="Times"/>
                <a:ea typeface="Times"/>
                <a:cs typeface="Times"/>
              </a:defRPr>
            </a:lvl3pPr>
            <a:lvl4pPr marL="15995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4pPr>
            <a:lvl5pPr marL="2056765" indent="-228600" algn="l" defTabSz="913765" rtl="0" eaLnBrk="1" latinLnBrk="0" hangingPunct="1">
              <a:spcBef>
                <a:spcPct val="20000"/>
              </a:spcBef>
              <a:buFont typeface="Arial" panose="020B0604020202020204" pitchFamily="34" charset="0"/>
              <a:buChar char="»"/>
              <a:defRPr sz="2000" kern="0" baseline="0">
                <a:solidFill>
                  <a:schemeClr val="tx1"/>
                </a:solidFill>
                <a:latin typeface="Times"/>
                <a:ea typeface="Times"/>
                <a:cs typeface="Time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100" dirty="0">
                <a:solidFill>
                  <a:srgbClr val="800000"/>
                </a:solidFill>
              </a:rPr>
              <a:t>H=sign(.42                        +   .66                         +  .93                     )</a:t>
            </a:r>
          </a:p>
        </p:txBody>
      </p:sp>
      <p:grpSp>
        <p:nvGrpSpPr>
          <p:cNvPr id="2" name="Group 1"/>
          <p:cNvGrpSpPr/>
          <p:nvPr/>
        </p:nvGrpSpPr>
        <p:grpSpPr>
          <a:xfrm>
            <a:off x="4406901" y="4146550"/>
            <a:ext cx="977900" cy="825501"/>
            <a:chOff x="2336801" y="3945467"/>
            <a:chExt cx="2946400" cy="2218267"/>
          </a:xfrm>
        </p:grpSpPr>
        <p:sp>
          <p:nvSpPr>
            <p:cNvPr id="29" name="Rectangle 28"/>
            <p:cNvSpPr/>
            <p:nvPr/>
          </p:nvSpPr>
          <p:spPr>
            <a:xfrm>
              <a:off x="4656667" y="3945467"/>
              <a:ext cx="626534"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Rectangle 29"/>
            <p:cNvSpPr/>
            <p:nvPr/>
          </p:nvSpPr>
          <p:spPr>
            <a:xfrm>
              <a:off x="2336801" y="3945467"/>
              <a:ext cx="23029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4" name="Group 3"/>
          <p:cNvGrpSpPr/>
          <p:nvPr/>
        </p:nvGrpSpPr>
        <p:grpSpPr>
          <a:xfrm>
            <a:off x="6642101" y="4159250"/>
            <a:ext cx="1016000" cy="838200"/>
            <a:chOff x="1761067" y="1828800"/>
            <a:chExt cx="2946400" cy="2218267"/>
          </a:xfrm>
        </p:grpSpPr>
        <p:sp>
          <p:nvSpPr>
            <p:cNvPr id="31" name="Rectangle 30"/>
            <p:cNvSpPr/>
            <p:nvPr/>
          </p:nvSpPr>
          <p:spPr>
            <a:xfrm>
              <a:off x="1778000" y="2540000"/>
              <a:ext cx="2929467" cy="15070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Rectangle 31"/>
            <p:cNvSpPr/>
            <p:nvPr/>
          </p:nvSpPr>
          <p:spPr>
            <a:xfrm>
              <a:off x="1761067" y="1828800"/>
              <a:ext cx="2929466" cy="6773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grpSp>
        <p:nvGrpSpPr>
          <p:cNvPr id="6" name="Group 5"/>
          <p:cNvGrpSpPr/>
          <p:nvPr/>
        </p:nvGrpSpPr>
        <p:grpSpPr>
          <a:xfrm>
            <a:off x="2209802" y="4121149"/>
            <a:ext cx="1028700" cy="850900"/>
            <a:chOff x="1608667" y="1676400"/>
            <a:chExt cx="2946400" cy="2218267"/>
          </a:xfrm>
        </p:grpSpPr>
        <p:sp>
          <p:nvSpPr>
            <p:cNvPr id="33" name="Rectangle 32"/>
            <p:cNvSpPr/>
            <p:nvPr/>
          </p:nvSpPr>
          <p:spPr>
            <a:xfrm>
              <a:off x="2235200" y="1676400"/>
              <a:ext cx="2319867" cy="2218267"/>
            </a:xfrm>
            <a:prstGeom prst="rect">
              <a:avLst/>
            </a:prstGeom>
            <a:solidFill>
              <a:srgbClr val="D7E4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Rectangle 33"/>
            <p:cNvSpPr/>
            <p:nvPr/>
          </p:nvSpPr>
          <p:spPr>
            <a:xfrm>
              <a:off x="1608667" y="1676400"/>
              <a:ext cx="626533" cy="2218267"/>
            </a:xfrm>
            <a:prstGeom prst="rect">
              <a:avLst/>
            </a:prstGeom>
            <a:solidFill>
              <a:srgbClr val="DCE6F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cxnSp>
        <p:nvCxnSpPr>
          <p:cNvPr id="35" name="Straight Connector 34"/>
          <p:cNvCxnSpPr/>
          <p:nvPr/>
        </p:nvCxnSpPr>
        <p:spPr>
          <a:xfrm flipH="1" flipV="1">
            <a:off x="1752600" y="1873250"/>
            <a:ext cx="1" cy="20955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2933699" y="1847850"/>
            <a:ext cx="0" cy="2158999"/>
          </a:xfrm>
          <a:prstGeom prst="line">
            <a:avLst/>
          </a:prstGeom>
        </p:spPr>
        <p:style>
          <a:lnRef idx="2">
            <a:schemeClr val="accent1"/>
          </a:lnRef>
          <a:fillRef idx="0">
            <a:schemeClr val="accent1"/>
          </a:fillRef>
          <a:effectRef idx="1">
            <a:schemeClr val="accent1"/>
          </a:effectRef>
          <a:fontRef idx="minor">
            <a:schemeClr val="tx1"/>
          </a:fontRef>
        </p:style>
      </p:cxnSp>
      <p:sp>
        <p:nvSpPr>
          <p:cNvPr id="39" name="Plus 38"/>
          <p:cNvSpPr/>
          <p:nvPr/>
        </p:nvSpPr>
        <p:spPr>
          <a:xfrm>
            <a:off x="1841501" y="23050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0" name="Plus 39"/>
          <p:cNvSpPr/>
          <p:nvPr/>
        </p:nvSpPr>
        <p:spPr>
          <a:xfrm>
            <a:off x="2679701" y="23812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1" name="Plus 40"/>
          <p:cNvSpPr/>
          <p:nvPr/>
        </p:nvSpPr>
        <p:spPr>
          <a:xfrm>
            <a:off x="1409700" y="2736851"/>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2" name="Plus 41"/>
          <p:cNvSpPr/>
          <p:nvPr/>
        </p:nvSpPr>
        <p:spPr>
          <a:xfrm>
            <a:off x="1409700" y="3282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3" name="Minus 42"/>
          <p:cNvSpPr/>
          <p:nvPr/>
        </p:nvSpPr>
        <p:spPr>
          <a:xfrm>
            <a:off x="1727200" y="34480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44" name="Minus 43"/>
          <p:cNvSpPr/>
          <p:nvPr/>
        </p:nvSpPr>
        <p:spPr>
          <a:xfrm>
            <a:off x="2921000" y="3181352"/>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45" name="Minus 44"/>
          <p:cNvSpPr/>
          <p:nvPr/>
        </p:nvSpPr>
        <p:spPr>
          <a:xfrm>
            <a:off x="1866899" y="2660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46" name="Minus 45"/>
          <p:cNvSpPr/>
          <p:nvPr/>
        </p:nvSpPr>
        <p:spPr>
          <a:xfrm>
            <a:off x="2362199" y="27876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p>
        </p:txBody>
      </p:sp>
      <p:sp>
        <p:nvSpPr>
          <p:cNvPr id="47" name="Minus 46"/>
          <p:cNvSpPr/>
          <p:nvPr/>
        </p:nvSpPr>
        <p:spPr>
          <a:xfrm>
            <a:off x="3035300" y="2203451"/>
            <a:ext cx="317501" cy="330200"/>
          </a:xfrm>
          <a:prstGeom prst="mathMinus">
            <a:avLst/>
          </a:prstGeom>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350">
              <a:solidFill>
                <a:srgbClr val="FF0000"/>
              </a:solidFill>
            </a:endParaRPr>
          </a:p>
        </p:txBody>
      </p:sp>
      <p:sp>
        <p:nvSpPr>
          <p:cNvPr id="48" name="Plus 47"/>
          <p:cNvSpPr/>
          <p:nvPr/>
        </p:nvSpPr>
        <p:spPr>
          <a:xfrm>
            <a:off x="2349501" y="2139950"/>
            <a:ext cx="266700" cy="279400"/>
          </a:xfrm>
          <a:prstGeom prst="mathPlus">
            <a:avLst/>
          </a:prstGeom>
          <a:solidFill>
            <a:srgbClr val="19191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49" name="TextBox 48"/>
          <p:cNvSpPr txBox="1"/>
          <p:nvPr/>
        </p:nvSpPr>
        <p:spPr>
          <a:xfrm>
            <a:off x="114300" y="5723751"/>
            <a:ext cx="4192905" cy="299085"/>
          </a:xfrm>
          <a:prstGeom prst="rect">
            <a:avLst/>
          </a:prstGeom>
          <a:noFill/>
        </p:spPr>
        <p:txBody>
          <a:bodyPr wrap="none" rtlCol="0">
            <a:spAutoFit/>
          </a:bodyPr>
          <a:lstStyle/>
          <a:p>
            <a:r>
              <a:rPr lang="en-US" sz="1350" dirty="0"/>
              <a:t>(Credit: Example adapted from Freund and </a:t>
            </a:r>
            <a:r>
              <a:rPr lang="en-US" sz="1350" dirty="0" err="1"/>
              <a:t>Schapire</a:t>
            </a:r>
            <a:r>
              <a:rPr lang="en-US" sz="1350" dirty="0"/>
              <a:t>)</a:t>
            </a:r>
          </a:p>
        </p:txBody>
      </p:sp>
      <p:sp>
        <p:nvSpPr>
          <p:cNvPr id="3"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Ejemplo de Boosting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nvGraphicFramePr>
        <p:xfrm>
          <a:off x="692944" y="1858169"/>
          <a:ext cx="7717912" cy="1031082"/>
        </p:xfrm>
        <a:graphic>
          <a:graphicData uri="http://schemas.openxmlformats.org/presentationml/2006/ole">
            <mc:AlternateContent xmlns:mc="http://schemas.openxmlformats.org/markup-compatibility/2006">
              <mc:Choice xmlns:v="urn:schemas-microsoft-com:vml" Requires="v">
                <p:oleObj name="Equation" r:id="rId2" imgW="3511550" imgH="466090" progId="Equation.DSMT4">
                  <p:embed/>
                </p:oleObj>
              </mc:Choice>
              <mc:Fallback>
                <p:oleObj name="Equation" r:id="rId2" imgW="3511550" imgH="466090" progId="Equation.DSMT4">
                  <p:embed/>
                  <p:pic>
                    <p:nvPicPr>
                      <p:cNvPr id="0" name="Object 2"/>
                      <p:cNvPicPr/>
                      <p:nvPr/>
                    </p:nvPicPr>
                    <p:blipFill>
                      <a:blip r:embed="rId3"/>
                      <a:stretch>
                        <a:fillRect/>
                      </a:stretch>
                    </p:blipFill>
                    <p:spPr>
                      <a:xfrm>
                        <a:off x="692944" y="1858169"/>
                        <a:ext cx="7717912" cy="1031082"/>
                      </a:xfrm>
                      <a:prstGeom prst="rect">
                        <a:avLst/>
                      </a:prstGeom>
                    </p:spPr>
                  </p:pic>
                </p:oleObj>
              </mc:Fallback>
            </mc:AlternateContent>
          </a:graphicData>
        </a:graphic>
      </p:graphicFrame>
      <p:graphicFrame>
        <p:nvGraphicFramePr>
          <p:cNvPr id="4" name="Object 3"/>
          <p:cNvGraphicFramePr>
            <a:graphicFrameLocks noChangeAspect="1"/>
          </p:cNvGraphicFramePr>
          <p:nvPr/>
        </p:nvGraphicFramePr>
        <p:xfrm>
          <a:off x="551260" y="3458766"/>
          <a:ext cx="2896790" cy="1031081"/>
        </p:xfrm>
        <a:graphic>
          <a:graphicData uri="http://schemas.openxmlformats.org/presentationml/2006/ole">
            <mc:AlternateContent xmlns:mc="http://schemas.openxmlformats.org/markup-compatibility/2006">
              <mc:Choice xmlns:v="urn:schemas-microsoft-com:vml" Requires="v">
                <p:oleObj name="Equation" r:id="rId4" imgW="1316990" imgH="466090" progId="Equation.DSMT4">
                  <p:embed/>
                </p:oleObj>
              </mc:Choice>
              <mc:Fallback>
                <p:oleObj name="Equation" r:id="rId4" imgW="1316990" imgH="466090" progId="Equation.DSMT4">
                  <p:embed/>
                  <p:pic>
                    <p:nvPicPr>
                      <p:cNvPr id="0" name="Object 3"/>
                      <p:cNvPicPr/>
                      <p:nvPr/>
                    </p:nvPicPr>
                    <p:blipFill>
                      <a:blip r:embed="rId5"/>
                      <a:stretch>
                        <a:fillRect/>
                      </a:stretch>
                    </p:blipFill>
                    <p:spPr>
                      <a:xfrm>
                        <a:off x="551260" y="3458766"/>
                        <a:ext cx="2896790" cy="1031081"/>
                      </a:xfrm>
                      <a:prstGeom prst="rect">
                        <a:avLst/>
                      </a:prstGeom>
                    </p:spPr>
                  </p:pic>
                </p:oleObj>
              </mc:Fallback>
            </mc:AlternateContent>
          </a:graphicData>
        </a:graphic>
      </p:graphicFrame>
      <p:grpSp>
        <p:nvGrpSpPr>
          <p:cNvPr id="7" name="Group 6"/>
          <p:cNvGrpSpPr/>
          <p:nvPr/>
        </p:nvGrpSpPr>
        <p:grpSpPr>
          <a:xfrm>
            <a:off x="3613151" y="2815609"/>
            <a:ext cx="3295650" cy="3045045"/>
            <a:chOff x="4817534" y="2611145"/>
            <a:chExt cx="4394200" cy="4060060"/>
          </a:xfrm>
        </p:grpSpPr>
        <p:pic>
          <p:nvPicPr>
            <p:cNvPr id="5" name="Picture 4" descr="Screen Shot 2016-03-23 at 11.42.1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7534" y="2611145"/>
              <a:ext cx="4394200" cy="3412887"/>
            </a:xfrm>
            <a:prstGeom prst="rect">
              <a:avLst/>
            </a:prstGeom>
          </p:spPr>
        </p:pic>
        <p:graphicFrame>
          <p:nvGraphicFramePr>
            <p:cNvPr id="6" name="Object 5"/>
            <p:cNvGraphicFramePr>
              <a:graphicFrameLocks noChangeAspect="1"/>
            </p:cNvGraphicFramePr>
            <p:nvPr/>
          </p:nvGraphicFramePr>
          <p:xfrm>
            <a:off x="6460596" y="6075892"/>
            <a:ext cx="1114425" cy="595313"/>
          </p:xfrm>
          <a:graphic>
            <a:graphicData uri="http://schemas.openxmlformats.org/presentationml/2006/ole">
              <mc:AlternateContent xmlns:mc="http://schemas.openxmlformats.org/markup-compatibility/2006">
                <mc:Choice xmlns:v="urn:schemas-microsoft-com:vml" Requires="v">
                  <p:oleObj name="Equation" r:id="rId7" imgW="374650" imgH="201295" progId="Equation.DSMT4">
                    <p:embed/>
                  </p:oleObj>
                </mc:Choice>
                <mc:Fallback>
                  <p:oleObj name="Equation" r:id="rId7" imgW="374650" imgH="201295" progId="Equation.DSMT4">
                    <p:embed/>
                    <p:pic>
                      <p:nvPicPr>
                        <p:cNvPr id="0" name="Object 5"/>
                        <p:cNvPicPr/>
                        <p:nvPr/>
                      </p:nvPicPr>
                      <p:blipFill>
                        <a:blip r:embed="rId8"/>
                        <a:stretch>
                          <a:fillRect/>
                        </a:stretch>
                      </p:blipFill>
                      <p:spPr>
                        <a:xfrm>
                          <a:off x="6460596" y="6075892"/>
                          <a:ext cx="1114425" cy="595313"/>
                        </a:xfrm>
                        <a:prstGeom prst="rect">
                          <a:avLst/>
                        </a:prstGeom>
                      </p:spPr>
                    </p:pic>
                  </p:oleObj>
                </mc:Fallback>
              </mc:AlternateContent>
            </a:graphicData>
          </a:graphic>
        </p:graphicFrame>
      </p:grpSp>
      <p:sp>
        <p:nvSpPr>
          <p:cNvPr id="8" name="Rectangle 1"/>
          <p:cNvSpPr>
            <a:spLocks noGrp="1" noChangeArrowheads="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Actualización de coeficientes de AdaBoost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Decision Forests</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Herramienta de predicción compleja y poderosa</a:t>
            </a:r>
          </a:p>
          <a:p>
            <a:pPr lvl="0" algn="l">
              <a:spcBef>
                <a:spcPct val="20000"/>
              </a:spcBef>
              <a:buFontTx/>
              <a:buBlip>
                <a:blip r:embed="rId3"/>
              </a:buBlip>
            </a:pPr>
            <a:r>
              <a:rPr lang="es-ES" sz="2400" dirty="0">
                <a:latin typeface="Tahoma" panose="020B0604030504040204"/>
                <a:cs typeface="Tahoma" panose="020B0604030504040204"/>
                <a:sym typeface="+mn-ea"/>
              </a:rPr>
              <a:t>Caja negra</a:t>
            </a:r>
          </a:p>
          <a:p>
            <a:pPr lvl="0" algn="l">
              <a:spcBef>
                <a:spcPct val="20000"/>
              </a:spcBef>
              <a:buFontTx/>
              <a:buBlip>
                <a:blip r:embed="rId3"/>
              </a:buBlip>
            </a:pPr>
            <a:r>
              <a:rPr lang="es-ES" sz="2400" dirty="0">
                <a:latin typeface="Tahoma" panose="020B0604030504040204"/>
                <a:cs typeface="Tahoma" panose="020B0604030504040204"/>
                <a:sym typeface="+mn-ea"/>
              </a:rPr>
              <a:t>Utiliza una idea similar a los boosted decision trees: </a:t>
            </a:r>
            <a:r>
              <a:rPr lang="es-ES" sz="2400" b="1" dirty="0">
                <a:latin typeface="Tahoma" panose="020B0604030504040204"/>
                <a:cs typeface="Tahoma" panose="020B0604030504040204"/>
                <a:sym typeface="+mn-ea"/>
              </a:rPr>
              <a:t>si se promedian muchos modelos correlacionados precisos, se reduce la varianza.</a:t>
            </a:r>
          </a:p>
          <a:p>
            <a:pPr lvl="1" algn="l">
              <a:buFontTx/>
              <a:buBlip>
                <a:blip r:embed="rId3"/>
              </a:buBlip>
            </a:pPr>
            <a:endParaRPr lang="es-ES" sz="2400" b="1" dirty="0">
              <a:latin typeface="Tahoma" panose="020B0604030504040204"/>
              <a:cs typeface="Tahoma" panose="020B0604030504040204"/>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9976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Decision Forests: pseudocódigo</a:t>
            </a:r>
          </a:p>
        </p:txBody>
      </p:sp>
      <p:sp>
        <p:nvSpPr>
          <p:cNvPr id="3" name="Content Placeholder 2"/>
          <p:cNvSpPr>
            <a:spLocks noGrp="1"/>
          </p:cNvSpPr>
          <p:nvPr>
            <p:ph sz="quarter" idx="10"/>
          </p:nvPr>
        </p:nvSpPr>
        <p:spPr>
          <a:xfrm>
            <a:off x="386164" y="1555750"/>
            <a:ext cx="8440337" cy="4310461"/>
          </a:xfrm>
        </p:spPr>
        <p:txBody>
          <a:bodyPr/>
          <a:lstStyle/>
          <a:p>
            <a:pPr marL="0" indent="0">
              <a:buNone/>
            </a:pPr>
            <a:r>
              <a:rPr lang="en-US" sz="2400" dirty="0"/>
              <a:t>For t=1 to T:</a:t>
            </a:r>
          </a:p>
          <a:p>
            <a:r>
              <a:rPr lang="en-US" sz="2400" dirty="0">
                <a:solidFill>
                  <a:srgbClr val="0000FF"/>
                </a:solidFill>
              </a:rPr>
              <a:t>Draw a bootstrap sample of size n from the training data.</a:t>
            </a:r>
          </a:p>
          <a:p>
            <a:r>
              <a:rPr lang="en-US" sz="2400" dirty="0">
                <a:solidFill>
                  <a:srgbClr val="800000"/>
                </a:solidFill>
              </a:rPr>
              <a:t>Grow a tree (</a:t>
            </a:r>
            <a:r>
              <a:rPr lang="en-US" sz="2400" dirty="0" err="1">
                <a:solidFill>
                  <a:srgbClr val="800000"/>
                </a:solidFill>
              </a:rPr>
              <a:t>tree</a:t>
            </a:r>
            <a:r>
              <a:rPr lang="en-US" sz="2400" baseline="-25000" dirty="0" err="1">
                <a:solidFill>
                  <a:srgbClr val="800000"/>
                </a:solidFill>
              </a:rPr>
              <a:t>t</a:t>
            </a:r>
            <a:r>
              <a:rPr lang="en-US" sz="2400" dirty="0">
                <a:solidFill>
                  <a:srgbClr val="800000"/>
                </a:solidFill>
              </a:rPr>
              <a:t>) using this splitting and stopping procedure:</a:t>
            </a:r>
          </a:p>
          <a:p>
            <a:pPr lvl="1"/>
            <a:r>
              <a:rPr lang="en-US" sz="2000" dirty="0">
                <a:solidFill>
                  <a:srgbClr val="800000"/>
                </a:solidFill>
              </a:rPr>
              <a:t>Choose m features at random (out of p) </a:t>
            </a:r>
          </a:p>
          <a:p>
            <a:pPr lvl="1"/>
            <a:r>
              <a:rPr lang="en-US" sz="2000" dirty="0">
                <a:solidFill>
                  <a:srgbClr val="800000"/>
                </a:solidFill>
              </a:rPr>
              <a:t>Evaluate the splitting criteria on all of them</a:t>
            </a:r>
          </a:p>
          <a:p>
            <a:pPr lvl="1"/>
            <a:r>
              <a:rPr lang="en-US" sz="2000" dirty="0">
                <a:solidFill>
                  <a:srgbClr val="800000"/>
                </a:solidFill>
              </a:rPr>
              <a:t>Split on the best feature</a:t>
            </a:r>
          </a:p>
          <a:p>
            <a:pPr lvl="1"/>
            <a:r>
              <a:rPr lang="en-US" sz="2000" dirty="0">
                <a:solidFill>
                  <a:srgbClr val="800000"/>
                </a:solidFill>
              </a:rPr>
              <a:t>If the node has less than </a:t>
            </a:r>
            <a:r>
              <a:rPr lang="en-US" sz="2000" dirty="0" err="1">
                <a:solidFill>
                  <a:srgbClr val="800000"/>
                </a:solidFill>
              </a:rPr>
              <a:t>n</a:t>
            </a:r>
            <a:r>
              <a:rPr lang="en-US" sz="2000" baseline="-25000" dirty="0" err="1">
                <a:solidFill>
                  <a:srgbClr val="800000"/>
                </a:solidFill>
              </a:rPr>
              <a:t>min</a:t>
            </a:r>
            <a:r>
              <a:rPr lang="en-US" sz="2000" dirty="0">
                <a:solidFill>
                  <a:srgbClr val="800000"/>
                </a:solidFill>
              </a:rPr>
              <a:t> then stop splitting.</a:t>
            </a:r>
          </a:p>
          <a:p>
            <a:pPr marL="57150" indent="0">
              <a:buNone/>
            </a:pPr>
            <a:r>
              <a:rPr lang="en-US" sz="2400" dirty="0">
                <a:solidFill>
                  <a:srgbClr val="007233"/>
                </a:solidFill>
              </a:rPr>
              <a:t>Output all the trees.</a:t>
            </a:r>
          </a:p>
          <a:p>
            <a:pPr marL="57150" indent="0">
              <a:buNone/>
            </a:pPr>
            <a:r>
              <a:rPr lang="en-US" sz="2400" dirty="0">
                <a:solidFill>
                  <a:schemeClr val="accent5">
                    <a:lumMod val="75000"/>
                  </a:schemeClr>
                </a:solidFill>
              </a:rPr>
              <a:t>To predict on a new observation x, use the majority vote of the trees on 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Marcador de número de diapositiva"/>
          <p:cNvSpPr>
            <a:spLocks noGrp="1"/>
          </p:cNvSpPr>
          <p:nvPr>
            <p:ph type="sldNum" sz="quarter" idx="4"/>
          </p:nvPr>
        </p:nvSpPr>
        <p:spPr/>
        <p:txBody>
          <a:bodyPr/>
          <a:lstStyle/>
          <a:p>
            <a:pPr algn="ctr"/>
            <a:fld id="{6809A684-6793-43C2-A07A-07EB7F2ACB8E}" type="slidenum">
              <a:rPr lang="es-ES" smtClean="0"/>
              <a:t>7</a:t>
            </a:fld>
            <a:endParaRPr lang="es-ES" dirty="0"/>
          </a:p>
        </p:txBody>
      </p:sp>
      <p:sp>
        <p:nvSpPr>
          <p:cNvPr id="7" name="Marcador de posición de texto 6"/>
          <p:cNvSpPr>
            <a:spLocks noGrp="1"/>
          </p:cNvSpPr>
          <p:nvPr>
            <p:ph type="body" sz="quarter" idx="15"/>
          </p:nvPr>
        </p:nvSpPr>
        <p:spPr/>
        <p:txBody>
          <a:bodyPr/>
          <a:lstStyle/>
          <a:p>
            <a:r>
              <a:rPr lang="es-ES" dirty="0" err="1">
                <a:sym typeface="+mn-ea"/>
              </a:rPr>
              <a:t>Una app para calcular precios</a:t>
            </a:r>
            <a:endParaRPr lang="es-ES" altLang="en-US"/>
          </a:p>
        </p:txBody>
      </p:sp>
      <p:sp>
        <p:nvSpPr>
          <p:cNvPr id="8" name="Marcador de posición de texto 7"/>
          <p:cNvSpPr>
            <a:spLocks noGrp="1"/>
          </p:cNvSpPr>
          <p:nvPr>
            <p:ph type="body" idx="16"/>
          </p:nvPr>
        </p:nvSpPr>
        <p:spPr/>
        <p:txBody>
          <a:bodyPr/>
          <a:lstStyle/>
          <a:p>
            <a:endParaRPr lang="es-ES" altLang="en-US"/>
          </a:p>
        </p:txBody>
      </p:sp>
      <p:sp>
        <p:nvSpPr>
          <p:cNvPr id="4" name="Marcador de texto 2"/>
          <p:cNvSpPr/>
          <p:nvPr/>
        </p:nvSpPr>
        <p:spPr>
          <a:xfrm>
            <a:off x="396240" y="1343025"/>
            <a:ext cx="8157845" cy="4031615"/>
          </a:xfrm>
          <a:prstGeom prst="rect">
            <a:avLst/>
          </a:prstGeom>
        </p:spPr>
        <p:txBody>
          <a:bodyPr vert="horz"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Algoritmo ML</a:t>
            </a:r>
          </a:p>
        </p:txBody>
      </p:sp>
      <p:sp>
        <p:nvSpPr>
          <p:cNvPr id="3" name="Cuadro de texto 2"/>
          <p:cNvSpPr txBox="1"/>
          <p:nvPr/>
        </p:nvSpPr>
        <p:spPr>
          <a:xfrm>
            <a:off x="414020" y="2268855"/>
            <a:ext cx="8341995" cy="3138170"/>
          </a:xfrm>
          <a:prstGeom prst="rect">
            <a:avLst/>
          </a:prstGeom>
          <a:noFill/>
        </p:spPr>
        <p:txBody>
          <a:bodyPr wrap="square" rtlCol="0" anchor="t">
            <a:spAutoFit/>
          </a:bodyPr>
          <a:lstStyle/>
          <a:p>
            <a:r>
              <a:rPr lang="es-ES" altLang="en-US" b="1" dirty="0">
                <a:latin typeface="Consolas" panose="020B0609020204030204" charset="0"/>
              </a:rPr>
              <a:t>Paso 1:</a:t>
            </a:r>
            <a:r>
              <a:rPr lang="es-ES" altLang="en-US" dirty="0">
                <a:latin typeface="Consolas" panose="020B0609020204030204" charset="0"/>
              </a:rPr>
              <a:t> comienza con todos los pesos a 1</a:t>
            </a:r>
          </a:p>
          <a:p>
            <a:endParaRPr lang="es-ES" altLang="en-US" dirty="0">
              <a:latin typeface="Consolas" panose="020B0609020204030204" charset="0"/>
            </a:endParaRPr>
          </a:p>
          <a:p>
            <a:r>
              <a:rPr lang="es-ES" altLang="en-US" b="1" dirty="0">
                <a:latin typeface="Consolas" panose="020B0609020204030204" charset="0"/>
              </a:rPr>
              <a:t>Paso 2:</a:t>
            </a:r>
            <a:r>
              <a:rPr lang="es-ES" altLang="en-US" dirty="0">
                <a:latin typeface="Consolas" panose="020B0609020204030204" charset="0"/>
              </a:rPr>
              <a:t> Ejecute todas las casas que conozcas a través de la función y mira qué tan lejos está la función de adivinar el precio correcto para cada casa:</a:t>
            </a:r>
          </a:p>
          <a:p>
            <a:endParaRPr lang="es-ES" altLang="en-US" dirty="0">
              <a:latin typeface="Consolas" panose="020B0609020204030204" charset="0"/>
            </a:endParaRPr>
          </a:p>
          <a:p>
            <a:r>
              <a:rPr lang="es-ES" altLang="en-US" b="1" dirty="0">
                <a:latin typeface="Consolas" panose="020B0609020204030204" charset="0"/>
              </a:rPr>
              <a:t>Paso 3:</a:t>
            </a:r>
            <a:r>
              <a:rPr lang="es-ES" altLang="en-US" dirty="0">
                <a:latin typeface="Consolas" panose="020B0609020204030204" charset="0"/>
              </a:rPr>
              <a:t> Repite el paso 2 una y otra vez </a:t>
            </a:r>
            <a:r>
              <a:rPr lang="es-ES" altLang="en-US" b="1" dirty="0">
                <a:latin typeface="Consolas" panose="020B0609020204030204" charset="0"/>
              </a:rPr>
              <a:t>con cada combinación posible de pesos</a:t>
            </a:r>
            <a:r>
              <a:rPr lang="es-ES" altLang="en-US" dirty="0">
                <a:latin typeface="Consolas" panose="020B0609020204030204" charset="0"/>
              </a:rPr>
              <a:t>. Cualquiera que sea la combinación de pesos que haga la diferencia más cercana a cero es lo que usarás. </a:t>
            </a:r>
          </a:p>
          <a:p>
            <a:r>
              <a:rPr lang="es-ES" altLang="en-US" dirty="0">
                <a:latin typeface="Consolas" panose="020B0609020204030204" charset="0"/>
              </a:rPr>
              <a:t>Cuando encuentres los pesos que funcionan, </a:t>
            </a:r>
            <a:r>
              <a:rPr lang="es-ES" altLang="en-US" b="1" dirty="0">
                <a:latin typeface="Consolas" panose="020B0609020204030204" charset="0"/>
              </a:rPr>
              <a:t>¡has resuelto el problema!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97152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Decision Forests for Regression: pseudocódigo</a:t>
            </a:r>
            <a:br>
              <a:rPr lang="es-ES" sz="1600" b="1" dirty="0" err="1">
                <a:solidFill>
                  <a:srgbClr val="0092D2"/>
                </a:solidFill>
                <a:latin typeface="Tahoma" panose="020B0604030504040204"/>
                <a:ea typeface="+mn-ea"/>
                <a:cs typeface="Tahoma" panose="020B0604030504040204"/>
                <a:sym typeface="+mn-ea"/>
              </a:rPr>
            </a:br>
            <a:endParaRPr lang="es-ES" sz="1600" b="1" dirty="0" err="1">
              <a:solidFill>
                <a:srgbClr val="0092D2"/>
              </a:solidFill>
              <a:latin typeface="Tahoma" panose="020B0604030504040204"/>
              <a:ea typeface="+mn-ea"/>
              <a:cs typeface="Tahoma" panose="020B0604030504040204"/>
              <a:sym typeface="+mn-ea"/>
            </a:endParaRPr>
          </a:p>
        </p:txBody>
      </p:sp>
      <p:sp>
        <p:nvSpPr>
          <p:cNvPr id="3" name="Content Placeholder 2"/>
          <p:cNvSpPr>
            <a:spLocks noGrp="1"/>
          </p:cNvSpPr>
          <p:nvPr>
            <p:ph sz="quarter" idx="10"/>
          </p:nvPr>
        </p:nvSpPr>
        <p:spPr>
          <a:xfrm>
            <a:off x="386164" y="1555750"/>
            <a:ext cx="8440337" cy="4310461"/>
          </a:xfrm>
        </p:spPr>
        <p:txBody>
          <a:bodyPr/>
          <a:lstStyle/>
          <a:p>
            <a:pPr marL="0" indent="0">
              <a:buNone/>
            </a:pPr>
            <a:r>
              <a:rPr lang="en-US" sz="2400" dirty="0"/>
              <a:t>For t=1 to T:</a:t>
            </a:r>
          </a:p>
          <a:p>
            <a:r>
              <a:rPr lang="en-US" sz="2400" dirty="0">
                <a:solidFill>
                  <a:srgbClr val="0000FF"/>
                </a:solidFill>
              </a:rPr>
              <a:t>Draw a bootstrap sample of size n from the training data.</a:t>
            </a:r>
          </a:p>
          <a:p>
            <a:r>
              <a:rPr lang="en-US" sz="2400" dirty="0">
                <a:solidFill>
                  <a:srgbClr val="800000"/>
                </a:solidFill>
              </a:rPr>
              <a:t>Grow a tree (</a:t>
            </a:r>
            <a:r>
              <a:rPr lang="en-US" sz="2400" dirty="0" err="1">
                <a:solidFill>
                  <a:srgbClr val="800000"/>
                </a:solidFill>
              </a:rPr>
              <a:t>tree</a:t>
            </a:r>
            <a:r>
              <a:rPr lang="en-US" sz="2400" baseline="-25000" dirty="0" err="1">
                <a:solidFill>
                  <a:srgbClr val="800000"/>
                </a:solidFill>
              </a:rPr>
              <a:t>t</a:t>
            </a:r>
            <a:r>
              <a:rPr lang="en-US" sz="2400" dirty="0">
                <a:solidFill>
                  <a:srgbClr val="800000"/>
                </a:solidFill>
              </a:rPr>
              <a:t>) using this splitting and stopping procedure:</a:t>
            </a:r>
          </a:p>
          <a:p>
            <a:pPr lvl="1"/>
            <a:r>
              <a:rPr lang="en-US" sz="2000" dirty="0">
                <a:solidFill>
                  <a:srgbClr val="800000"/>
                </a:solidFill>
              </a:rPr>
              <a:t>Choose m features at random (out of p) </a:t>
            </a:r>
          </a:p>
          <a:p>
            <a:pPr lvl="1"/>
            <a:r>
              <a:rPr lang="en-US" sz="2000" dirty="0">
                <a:solidFill>
                  <a:srgbClr val="800000"/>
                </a:solidFill>
              </a:rPr>
              <a:t>Evaluate the splitting criteria on all of them</a:t>
            </a:r>
          </a:p>
          <a:p>
            <a:pPr lvl="1"/>
            <a:r>
              <a:rPr lang="en-US" sz="2000" dirty="0">
                <a:solidFill>
                  <a:srgbClr val="800000"/>
                </a:solidFill>
              </a:rPr>
              <a:t>Split on the best feature</a:t>
            </a:r>
          </a:p>
          <a:p>
            <a:pPr lvl="1"/>
            <a:r>
              <a:rPr lang="en-US" sz="2000" dirty="0">
                <a:solidFill>
                  <a:srgbClr val="800000"/>
                </a:solidFill>
              </a:rPr>
              <a:t>If the node has less than </a:t>
            </a:r>
            <a:r>
              <a:rPr lang="en-US" sz="2000" dirty="0" err="1">
                <a:solidFill>
                  <a:srgbClr val="800000"/>
                </a:solidFill>
              </a:rPr>
              <a:t>n</a:t>
            </a:r>
            <a:r>
              <a:rPr lang="en-US" sz="2000" baseline="-25000" dirty="0" err="1">
                <a:solidFill>
                  <a:srgbClr val="800000"/>
                </a:solidFill>
              </a:rPr>
              <a:t>min</a:t>
            </a:r>
            <a:r>
              <a:rPr lang="en-US" sz="2000" dirty="0">
                <a:solidFill>
                  <a:srgbClr val="800000"/>
                </a:solidFill>
              </a:rPr>
              <a:t> then stop splitting.</a:t>
            </a:r>
          </a:p>
          <a:p>
            <a:pPr marL="57150" indent="0">
              <a:buNone/>
            </a:pPr>
            <a:r>
              <a:rPr lang="en-US" sz="2400" dirty="0">
                <a:solidFill>
                  <a:srgbClr val="007233"/>
                </a:solidFill>
              </a:rPr>
              <a:t>Output all the trees.</a:t>
            </a:r>
          </a:p>
          <a:p>
            <a:pPr marL="57150" indent="0">
              <a:buNone/>
            </a:pPr>
            <a:r>
              <a:rPr lang="en-US" sz="2400" dirty="0">
                <a:solidFill>
                  <a:schemeClr val="accent5">
                    <a:lumMod val="75000"/>
                  </a:schemeClr>
                </a:solidFill>
              </a:rPr>
              <a:t>To predict on a new observation x, </a:t>
            </a:r>
            <a:r>
              <a:rPr lang="en-US" sz="2400" b="1" dirty="0">
                <a:solidFill>
                  <a:schemeClr val="accent5">
                    <a:lumMod val="75000"/>
                  </a:schemeClr>
                </a:solidFill>
              </a:rPr>
              <a:t>use the average vote of the trees on x</a:t>
            </a:r>
            <a:r>
              <a:rPr lang="en-US" sz="2400" dirty="0">
                <a:solidFill>
                  <a:schemeClr val="accent5">
                    <a:lumMod val="75000"/>
                  </a:schemeClr>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84560" y="1606551"/>
            <a:ext cx="8643938" cy="4013199"/>
          </a:xfrm>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Ventajas</a:t>
            </a:r>
          </a:p>
          <a:p>
            <a:pPr lvl="1" algn="l">
              <a:spcBef>
                <a:spcPct val="20000"/>
              </a:spcBef>
              <a:buFontTx/>
              <a:buBlip>
                <a:blip r:embed="rId3"/>
              </a:buBlip>
            </a:pPr>
            <a:r>
              <a:rPr lang="es-ES" sz="2100" dirty="0">
                <a:latin typeface="Tahoma" panose="020B0604030504040204"/>
                <a:cs typeface="Tahoma" panose="020B0604030504040204"/>
                <a:sym typeface="+mn-ea"/>
              </a:rPr>
              <a:t>Herramienta de predicción compleja y poderosa, altamente no lineal</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Desventajas</a:t>
            </a:r>
          </a:p>
          <a:p>
            <a:pPr lvl="1" algn="l">
              <a:spcBef>
                <a:spcPct val="20000"/>
              </a:spcBef>
              <a:buFontTx/>
              <a:buBlip>
                <a:blip r:embed="rId3"/>
              </a:buBlip>
            </a:pPr>
            <a:r>
              <a:rPr lang="es-ES" sz="2100" dirty="0">
                <a:latin typeface="Tahoma" panose="020B0604030504040204"/>
                <a:cs typeface="Tahoma" panose="020B0604030504040204"/>
                <a:sym typeface="+mn-ea"/>
              </a:rPr>
              <a:t>Caja negra</a:t>
            </a:r>
          </a:p>
          <a:p>
            <a:pPr lvl="1" algn="l">
              <a:spcBef>
                <a:spcPct val="20000"/>
              </a:spcBef>
              <a:buFontTx/>
              <a:buBlip>
                <a:blip r:embed="rId3"/>
              </a:buBlip>
            </a:pPr>
            <a:r>
              <a:rPr lang="es-ES" sz="2100" dirty="0">
                <a:latin typeface="Tahoma" panose="020B0604030504040204"/>
                <a:cs typeface="Tahoma" panose="020B0604030504040204"/>
                <a:sym typeface="+mn-ea"/>
              </a:rPr>
              <a:t>Tiende al over fit a menos que se ajuste con cuidado </a:t>
            </a:r>
          </a:p>
          <a:p>
            <a:pPr lvl="1" algn="l">
              <a:spcBef>
                <a:spcPct val="20000"/>
              </a:spcBef>
              <a:buFontTx/>
              <a:buBlip>
                <a:blip r:embed="rId3"/>
              </a:buBlip>
            </a:pPr>
            <a:r>
              <a:rPr lang="es-ES" sz="2100" dirty="0">
                <a:latin typeface="Tahoma" panose="020B0604030504040204"/>
                <a:cs typeface="Tahoma" panose="020B0604030504040204"/>
                <a:sym typeface="+mn-ea"/>
              </a:rPr>
              <a:t>Lento</a:t>
            </a:r>
          </a:p>
        </p:txBody>
      </p:sp>
      <p:sp>
        <p:nvSpPr>
          <p:cNvPr id="4" name="Title 1"/>
          <p:cNvSpPr>
            <a:spLocks noGrp="1"/>
          </p:cNvSpPr>
          <p:nvPr/>
        </p:nvSpPr>
        <p:spPr>
          <a:xfrm>
            <a:off x="284636" y="97152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Decision Forests for Regression: pseudocódigo</a:t>
            </a:r>
            <a:br>
              <a:rPr lang="es-ES" sz="1600" b="1" dirty="0" err="1">
                <a:solidFill>
                  <a:srgbClr val="0092D2"/>
                </a:solidFill>
                <a:latin typeface="Tahoma" panose="020B0604030504040204"/>
                <a:ea typeface="+mn-ea"/>
                <a:cs typeface="Tahoma" panose="020B0604030504040204"/>
                <a:sym typeface="+mn-ea"/>
              </a:rPr>
            </a:br>
            <a:endParaRPr lang="es-ES" sz="1600" b="1" dirty="0" err="1">
              <a:solidFill>
                <a:srgbClr val="0092D2"/>
              </a:solidFill>
              <a:latin typeface="Tahoma" panose="020B0604030504040204"/>
              <a:ea typeface="+mn-ea"/>
              <a:cs typeface="Tahoma" panose="020B0604030504040204"/>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104327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Diferencia entre Boosted Decision Trees y Decision Forests</a:t>
            </a:r>
          </a:p>
        </p:txBody>
      </p:sp>
      <p:sp>
        <p:nvSpPr>
          <p:cNvPr id="3" name="Content Placeholder 2"/>
          <p:cNvSpPr>
            <a:spLocks noGrp="1"/>
          </p:cNvSpPr>
          <p:nvPr>
            <p:ph sz="quarter" idx="10"/>
          </p:nvPr>
        </p:nvSpPr>
        <p:spPr>
          <a:xfrm>
            <a:off x="284560" y="1806574"/>
            <a:ext cx="8643938" cy="3700861"/>
          </a:xfrm>
        </p:spPr>
        <p:txBody>
          <a:bodyPr vert="horz" rtlCol="0">
            <a:normAutofit/>
          </a:bodyPr>
          <a:lstStyle/>
          <a:p>
            <a:pPr lvl="0" algn="l">
              <a:spcBef>
                <a:spcPct val="20000"/>
              </a:spcBef>
              <a:buFontTx/>
              <a:buBlip>
                <a:blip r:embed="rId3"/>
              </a:buBlip>
            </a:pPr>
            <a:r>
              <a:rPr lang="es-ES" sz="2400" dirty="0">
                <a:latin typeface="Tahoma" panose="020B0604030504040204"/>
                <a:ea typeface="+mn-ea"/>
                <a:cs typeface="Tahoma" panose="020B0604030504040204"/>
                <a:sym typeface="+mn-ea"/>
              </a:rPr>
              <a:t>Decision Forests </a:t>
            </a:r>
          </a:p>
          <a:p>
            <a:pPr lvl="1" algn="l">
              <a:buFontTx/>
            </a:pPr>
            <a:r>
              <a:rPr sz="2000">
                <a:latin typeface="Tahoma" panose="020B0604030504040204"/>
                <a:ea typeface="+mn-ea"/>
                <a:cs typeface="Tahoma" panose="020B0604030504040204"/>
                <a:sym typeface="+mn-ea"/>
              </a:rPr>
              <a:t>calcular muchos árboles de diferentes subconjuntos de datos y características </a:t>
            </a:r>
          </a:p>
          <a:p>
            <a:pPr lvl="1" algn="l">
              <a:buFontTx/>
            </a:pPr>
            <a:r>
              <a:rPr sz="2000">
                <a:latin typeface="Tahoma" panose="020B0604030504040204"/>
                <a:ea typeface="+mn-ea"/>
                <a:cs typeface="Tahoma" panose="020B0604030504040204"/>
                <a:sym typeface="+mn-ea"/>
              </a:rPr>
              <a:t>Los promedia (bagging).</a:t>
            </a:r>
          </a:p>
          <a:p>
            <a:pPr lvl="1" algn="l">
              <a:buFontTx/>
            </a:pPr>
            <a:endParaRPr sz="2000">
              <a:latin typeface="Tahoma" panose="020B0604030504040204"/>
              <a:ea typeface="+mn-ea"/>
              <a:cs typeface="Tahoma" panose="020B0604030504040204"/>
              <a:sym typeface="+mn-ea"/>
            </a:endParaRPr>
          </a:p>
          <a:p>
            <a:pPr lvl="0" algn="l">
              <a:spcBef>
                <a:spcPct val="20000"/>
              </a:spcBef>
              <a:buFontTx/>
              <a:buBlip>
                <a:blip r:embed="rId3"/>
              </a:buBlip>
            </a:pPr>
            <a:r>
              <a:rPr lang="es-ES" sz="2400" dirty="0">
                <a:latin typeface="Tahoma" panose="020B0604030504040204"/>
                <a:ea typeface="+mn-ea"/>
                <a:cs typeface="Tahoma" panose="020B0604030504040204"/>
                <a:sym typeface="+mn-ea"/>
              </a:rPr>
              <a:t>Boosted Decision Trees </a:t>
            </a:r>
          </a:p>
          <a:p>
            <a:pPr lvl="1" algn="l">
              <a:buFontTx/>
            </a:pPr>
            <a:r>
              <a:rPr sz="2000">
                <a:latin typeface="Tahoma" panose="020B0604030504040204"/>
                <a:ea typeface="+mn-ea"/>
                <a:cs typeface="Tahoma" panose="020B0604030504040204"/>
                <a:sym typeface="+mn-ea"/>
              </a:rPr>
              <a:t>re-pondera los datos para generar distintos árboles</a:t>
            </a:r>
          </a:p>
          <a:p>
            <a:pPr lvl="1" algn="l">
              <a:buFontTx/>
            </a:pPr>
            <a:r>
              <a:rPr sz="2000">
                <a:latin typeface="Tahoma" panose="020B0604030504040204"/>
                <a:ea typeface="+mn-ea"/>
                <a:cs typeface="Tahoma" panose="020B0604030504040204"/>
                <a:sym typeface="+mn-ea"/>
              </a:rPr>
              <a:t>La combinación minimiza el training error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670322" y="1868170"/>
          <a:ext cx="3490913" cy="941785"/>
        </p:xfrm>
        <a:graphic>
          <a:graphicData uri="http://schemas.openxmlformats.org/presentationml/2006/ole">
            <mc:AlternateContent xmlns:mc="http://schemas.openxmlformats.org/markup-compatibility/2006">
              <mc:Choice xmlns:v="urn:schemas-microsoft-com:vml" Requires="v">
                <p:oleObj name="Equation" r:id="rId2" imgW="1600200" imgH="429895" progId="Equation.DSMT4">
                  <p:embed/>
                </p:oleObj>
              </mc:Choice>
              <mc:Fallback>
                <p:oleObj name="Equation" r:id="rId2" imgW="1600200" imgH="429895" progId="Equation.DSMT4">
                  <p:embed/>
                  <p:pic>
                    <p:nvPicPr>
                      <p:cNvPr id="0" name="Imagen 399486"/>
                      <p:cNvPicPr>
                        <a:picLocks noChangeAspect="1" noChangeArrowheads="1"/>
                      </p:cNvPicPr>
                      <p:nvPr/>
                    </p:nvPicPr>
                    <p:blipFill>
                      <a:blip r:embed="rId3"/>
                      <a:srcRect/>
                      <a:stretch>
                        <a:fillRect/>
                      </a:stretch>
                    </p:blipFill>
                    <p:spPr bwMode="auto">
                      <a:xfrm>
                        <a:off x="670322" y="1868170"/>
                        <a:ext cx="3490913" cy="941785"/>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1365647" y="2985373"/>
          <a:ext cx="2077640" cy="941784"/>
        </p:xfrm>
        <a:graphic>
          <a:graphicData uri="http://schemas.openxmlformats.org/presentationml/2006/ole">
            <mc:AlternateContent xmlns:mc="http://schemas.openxmlformats.org/markup-compatibility/2006">
              <mc:Choice xmlns:v="urn:schemas-microsoft-com:vml" Requires="v">
                <p:oleObj name="Equation" r:id="rId4" imgW="951230" imgH="429895" progId="Equation.DSMT4">
                  <p:embed/>
                </p:oleObj>
              </mc:Choice>
              <mc:Fallback>
                <p:oleObj name="Equation" r:id="rId4" imgW="951230" imgH="429895" progId="Equation.DSMT4">
                  <p:embed/>
                  <p:pic>
                    <p:nvPicPr>
                      <p:cNvPr id="0" name="Imagen 399487"/>
                      <p:cNvPicPr>
                        <a:picLocks noChangeAspect="1" noChangeArrowheads="1"/>
                      </p:cNvPicPr>
                      <p:nvPr/>
                    </p:nvPicPr>
                    <p:blipFill>
                      <a:blip r:embed="rId5"/>
                      <a:srcRect/>
                      <a:stretch>
                        <a:fillRect/>
                      </a:stretch>
                    </p:blipFill>
                    <p:spPr bwMode="auto">
                      <a:xfrm>
                        <a:off x="1365647" y="2985373"/>
                        <a:ext cx="2077640" cy="941784"/>
                      </a:xfrm>
                      <a:prstGeom prst="rect">
                        <a:avLst/>
                      </a:prstGeom>
                      <a:noFill/>
                    </p:spPr>
                  </p:pic>
                </p:oleObj>
              </mc:Fallback>
            </mc:AlternateContent>
          </a:graphicData>
        </a:graphic>
      </p:graphicFrame>
      <p:sp>
        <p:nvSpPr>
          <p:cNvPr id="6" name="Oval 5"/>
          <p:cNvSpPr/>
          <p:nvPr/>
        </p:nvSpPr>
        <p:spPr>
          <a:xfrm>
            <a:off x="7094849" y="3001645"/>
            <a:ext cx="1820554" cy="9144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7" name="Straight Connector 6"/>
          <p:cNvCxnSpPr>
            <a:stCxn id="6" idx="0"/>
            <a:endCxn id="6" idx="4"/>
          </p:cNvCxnSpPr>
          <p:nvPr/>
        </p:nvCxnSpPr>
        <p:spPr>
          <a:xfrm>
            <a:off x="8005761" y="3073400"/>
            <a:ext cx="0" cy="914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nvGraphicFramePr>
        <p:xfrm>
          <a:off x="7365206" y="3255645"/>
          <a:ext cx="559594" cy="389335"/>
        </p:xfrm>
        <a:graphic>
          <a:graphicData uri="http://schemas.openxmlformats.org/presentationml/2006/ole">
            <mc:AlternateContent xmlns:mc="http://schemas.openxmlformats.org/markup-compatibility/2006">
              <mc:Choice xmlns:v="urn:schemas-microsoft-com:vml" Requires="v">
                <p:oleObj name="Equation" r:id="rId6" imgW="292735" imgH="201295" progId="Equation.DSMT4">
                  <p:embed/>
                </p:oleObj>
              </mc:Choice>
              <mc:Fallback>
                <p:oleObj name="Equation" r:id="rId6" imgW="292735" imgH="201295" progId="Equation.DSMT4">
                  <p:embed/>
                  <p:pic>
                    <p:nvPicPr>
                      <p:cNvPr id="0" name="Imagen 399488"/>
                      <p:cNvPicPr>
                        <a:picLocks noChangeAspect="1" noChangeArrowheads="1"/>
                      </p:cNvPicPr>
                      <p:nvPr/>
                    </p:nvPicPr>
                    <p:blipFill>
                      <a:blip r:embed="rId7"/>
                      <a:srcRect/>
                      <a:stretch>
                        <a:fillRect/>
                      </a:stretch>
                    </p:blipFill>
                    <p:spPr bwMode="auto">
                      <a:xfrm>
                        <a:off x="7365206" y="3255645"/>
                        <a:ext cx="559594" cy="389335"/>
                      </a:xfrm>
                      <a:prstGeom prst="rect">
                        <a:avLst/>
                      </a:prstGeom>
                      <a:noFill/>
                    </p:spPr>
                  </p:pic>
                </p:oleObj>
              </mc:Fallback>
            </mc:AlternateContent>
          </a:graphicData>
        </a:graphic>
      </p:graphicFrame>
      <p:cxnSp>
        <p:nvCxnSpPr>
          <p:cNvPr id="9" name="Straight Arrow Connector 8"/>
          <p:cNvCxnSpPr/>
          <p:nvPr/>
        </p:nvCxnSpPr>
        <p:spPr>
          <a:xfrm>
            <a:off x="5702292" y="3090544"/>
            <a:ext cx="1409700" cy="304800"/>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03892" y="3535029"/>
            <a:ext cx="1308111" cy="139715"/>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587992" y="2480945"/>
            <a:ext cx="1524000" cy="7747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6134100" y="2442449"/>
          <a:ext cx="529829" cy="429815"/>
        </p:xfrm>
        <a:graphic>
          <a:graphicData uri="http://schemas.openxmlformats.org/presentationml/2006/ole">
            <mc:AlternateContent xmlns:mc="http://schemas.openxmlformats.org/markup-compatibility/2006">
              <mc:Choice xmlns:v="urn:schemas-microsoft-com:vml" Requires="v">
                <p:oleObj name="Equation" r:id="rId8" imgW="265430" imgH="210185" progId="Equation.DSMT4">
                  <p:embed/>
                </p:oleObj>
              </mc:Choice>
              <mc:Fallback>
                <p:oleObj name="Equation" r:id="rId8" imgW="265430" imgH="210185" progId="Equation.DSMT4">
                  <p:embed/>
                  <p:pic>
                    <p:nvPicPr>
                      <p:cNvPr id="0" name="Imagen 399489"/>
                      <p:cNvPicPr>
                        <a:picLocks noChangeAspect="1" noChangeArrowheads="1"/>
                      </p:cNvPicPr>
                      <p:nvPr/>
                    </p:nvPicPr>
                    <p:blipFill>
                      <a:blip r:embed="rId9"/>
                      <a:srcRect/>
                      <a:stretch>
                        <a:fillRect/>
                      </a:stretch>
                    </p:blipFill>
                    <p:spPr bwMode="auto">
                      <a:xfrm>
                        <a:off x="6134100" y="2442449"/>
                        <a:ext cx="529829" cy="429815"/>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5338763" y="2061449"/>
          <a:ext cx="346472" cy="426244"/>
        </p:xfrm>
        <a:graphic>
          <a:graphicData uri="http://schemas.openxmlformats.org/presentationml/2006/ole">
            <mc:AlternateContent xmlns:mc="http://schemas.openxmlformats.org/markup-compatibility/2006">
              <mc:Choice xmlns:v="urn:schemas-microsoft-com:vml" Requires="v">
                <p:oleObj name="Equation" r:id="rId10" imgW="164465" imgH="201295" progId="Equation.DSMT4">
                  <p:embed/>
                </p:oleObj>
              </mc:Choice>
              <mc:Fallback>
                <p:oleObj name="Equation" r:id="rId10" imgW="164465" imgH="201295" progId="Equation.DSMT4">
                  <p:embed/>
                  <p:pic>
                    <p:nvPicPr>
                      <p:cNvPr id="0" name="Imagen 399490"/>
                      <p:cNvPicPr>
                        <a:picLocks noChangeAspect="1" noChangeArrowheads="1"/>
                      </p:cNvPicPr>
                      <p:nvPr/>
                    </p:nvPicPr>
                    <p:blipFill>
                      <a:blip r:embed="rId11"/>
                      <a:srcRect/>
                      <a:stretch>
                        <a:fillRect/>
                      </a:stretch>
                    </p:blipFill>
                    <p:spPr bwMode="auto">
                      <a:xfrm>
                        <a:off x="5338763" y="2061449"/>
                        <a:ext cx="346472" cy="426244"/>
                      </a:xfrm>
                      <a:prstGeom prst="rect">
                        <a:avLst/>
                      </a:prstGeom>
                      <a:noFill/>
                    </p:spPr>
                  </p:pic>
                </p:oleObj>
              </mc:Fallback>
            </mc:AlternateContent>
          </a:graphicData>
        </a:graphic>
      </p:graphicFrame>
      <p:cxnSp>
        <p:nvCxnSpPr>
          <p:cNvPr id="14" name="Straight Connector 13"/>
          <p:cNvCxnSpPr/>
          <p:nvPr/>
        </p:nvCxnSpPr>
        <p:spPr>
          <a:xfrm flipH="1">
            <a:off x="3302000" y="2814125"/>
            <a:ext cx="280412" cy="4415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Propagación del error en las redes neuronales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670322" y="1509395"/>
          <a:ext cx="3490913" cy="941785"/>
        </p:xfrm>
        <a:graphic>
          <a:graphicData uri="http://schemas.openxmlformats.org/presentationml/2006/ole">
            <mc:AlternateContent xmlns:mc="http://schemas.openxmlformats.org/markup-compatibility/2006">
              <mc:Choice xmlns:v="urn:schemas-microsoft-com:vml" Requires="v">
                <p:oleObj name="Equation" r:id="rId2" imgW="1600200" imgH="429895" progId="Equation.DSMT4">
                  <p:embed/>
                </p:oleObj>
              </mc:Choice>
              <mc:Fallback>
                <p:oleObj name="Equation" r:id="rId2" imgW="1600200" imgH="429895" progId="Equation.DSMT4">
                  <p:embed/>
                  <p:pic>
                    <p:nvPicPr>
                      <p:cNvPr id="0" name="Imagen 400510"/>
                      <p:cNvPicPr>
                        <a:picLocks noChangeAspect="1" noChangeArrowheads="1"/>
                      </p:cNvPicPr>
                      <p:nvPr/>
                    </p:nvPicPr>
                    <p:blipFill>
                      <a:blip r:embed="rId3"/>
                      <a:srcRect/>
                      <a:stretch>
                        <a:fillRect/>
                      </a:stretch>
                    </p:blipFill>
                    <p:spPr bwMode="auto">
                      <a:xfrm>
                        <a:off x="670322" y="1509395"/>
                        <a:ext cx="3490913" cy="941785"/>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1416448" y="2613899"/>
          <a:ext cx="2382440" cy="941784"/>
        </p:xfrm>
        <a:graphic>
          <a:graphicData uri="http://schemas.openxmlformats.org/presentationml/2006/ole">
            <mc:AlternateContent xmlns:mc="http://schemas.openxmlformats.org/markup-compatibility/2006">
              <mc:Choice xmlns:v="urn:schemas-microsoft-com:vml" Requires="v">
                <p:oleObj name="Equation" r:id="rId4" imgW="1088390" imgH="429895" progId="Equation.DSMT4">
                  <p:embed/>
                </p:oleObj>
              </mc:Choice>
              <mc:Fallback>
                <p:oleObj name="Equation" r:id="rId4" imgW="1088390" imgH="429895" progId="Equation.DSMT4">
                  <p:embed/>
                  <p:pic>
                    <p:nvPicPr>
                      <p:cNvPr id="0" name="Imagen 400511"/>
                      <p:cNvPicPr>
                        <a:picLocks noChangeAspect="1" noChangeArrowheads="1"/>
                      </p:cNvPicPr>
                      <p:nvPr/>
                    </p:nvPicPr>
                    <p:blipFill>
                      <a:blip r:embed="rId5"/>
                      <a:srcRect/>
                      <a:stretch>
                        <a:fillRect/>
                      </a:stretch>
                    </p:blipFill>
                    <p:spPr bwMode="auto">
                      <a:xfrm>
                        <a:off x="1416448" y="2613899"/>
                        <a:ext cx="2382440" cy="941784"/>
                      </a:xfrm>
                      <a:prstGeom prst="rect">
                        <a:avLst/>
                      </a:prstGeom>
                      <a:noFill/>
                    </p:spPr>
                  </p:pic>
                </p:oleObj>
              </mc:Fallback>
            </mc:AlternateContent>
          </a:graphicData>
        </a:graphic>
      </p:graphicFrame>
      <p:graphicFrame>
        <p:nvGraphicFramePr>
          <p:cNvPr id="14" name="Object 13"/>
          <p:cNvGraphicFramePr>
            <a:graphicFrameLocks noChangeAspect="1"/>
          </p:cNvGraphicFramePr>
          <p:nvPr/>
        </p:nvGraphicFramePr>
        <p:xfrm>
          <a:off x="7400925" y="2469436"/>
          <a:ext cx="289322" cy="400050"/>
        </p:xfrm>
        <a:graphic>
          <a:graphicData uri="http://schemas.openxmlformats.org/presentationml/2006/ole">
            <mc:AlternateContent xmlns:mc="http://schemas.openxmlformats.org/markup-compatibility/2006">
              <mc:Choice xmlns:v="urn:schemas-microsoft-com:vml" Requires="v">
                <p:oleObj name="Equation" r:id="rId6" imgW="164465" imgH="201295" progId="Equation.DSMT4">
                  <p:embed/>
                </p:oleObj>
              </mc:Choice>
              <mc:Fallback>
                <p:oleObj name="Equation" r:id="rId6" imgW="164465" imgH="201295" progId="Equation.DSMT4">
                  <p:embed/>
                  <p:pic>
                    <p:nvPicPr>
                      <p:cNvPr id="0" name="Imagen 400512"/>
                      <p:cNvPicPr>
                        <a:picLocks noChangeAspect="1" noChangeArrowheads="1"/>
                      </p:cNvPicPr>
                      <p:nvPr/>
                    </p:nvPicPr>
                    <p:blipFill>
                      <a:blip r:embed="rId7"/>
                      <a:srcRect/>
                      <a:stretch>
                        <a:fillRect/>
                      </a:stretch>
                    </p:blipFill>
                    <p:spPr bwMode="auto">
                      <a:xfrm>
                        <a:off x="7400925" y="2469436"/>
                        <a:ext cx="289322" cy="400050"/>
                      </a:xfrm>
                      <a:prstGeom prst="rect">
                        <a:avLst/>
                      </a:prstGeom>
                      <a:noFill/>
                    </p:spPr>
                  </p:pic>
                </p:oleObj>
              </mc:Fallback>
            </mc:AlternateContent>
          </a:graphicData>
        </a:graphic>
      </p:graphicFrame>
      <p:sp>
        <p:nvSpPr>
          <p:cNvPr id="15" name="Oval 14"/>
          <p:cNvSpPr/>
          <p:nvPr/>
        </p:nvSpPr>
        <p:spPr>
          <a:xfrm>
            <a:off x="5532749" y="2312670"/>
            <a:ext cx="1820554" cy="9144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16" name="Straight Connector 15"/>
          <p:cNvCxnSpPr>
            <a:stCxn id="15" idx="0"/>
            <a:endCxn id="15" idx="4"/>
          </p:cNvCxnSpPr>
          <p:nvPr/>
        </p:nvCxnSpPr>
        <p:spPr>
          <a:xfrm>
            <a:off x="6443661" y="2384425"/>
            <a:ext cx="0" cy="914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nvGraphicFramePr>
        <p:xfrm>
          <a:off x="5801916" y="2567067"/>
          <a:ext cx="560784" cy="389334"/>
        </p:xfrm>
        <a:graphic>
          <a:graphicData uri="http://schemas.openxmlformats.org/presentationml/2006/ole">
            <mc:AlternateContent xmlns:mc="http://schemas.openxmlformats.org/markup-compatibility/2006">
              <mc:Choice xmlns:v="urn:schemas-microsoft-com:vml" Requires="v">
                <p:oleObj name="Equation" r:id="rId8" imgW="292735" imgH="201295" progId="Equation.DSMT4">
                  <p:embed/>
                </p:oleObj>
              </mc:Choice>
              <mc:Fallback>
                <p:oleObj name="Equation" r:id="rId8" imgW="292735" imgH="201295" progId="Equation.DSMT4">
                  <p:embed/>
                  <p:pic>
                    <p:nvPicPr>
                      <p:cNvPr id="0" name="Imagen 400513"/>
                      <p:cNvPicPr>
                        <a:picLocks noChangeAspect="1" noChangeArrowheads="1"/>
                      </p:cNvPicPr>
                      <p:nvPr/>
                    </p:nvPicPr>
                    <p:blipFill>
                      <a:blip r:embed="rId9"/>
                      <a:srcRect/>
                      <a:stretch>
                        <a:fillRect/>
                      </a:stretch>
                    </p:blipFill>
                    <p:spPr bwMode="auto">
                      <a:xfrm>
                        <a:off x="5801916" y="2567067"/>
                        <a:ext cx="560784" cy="389334"/>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6524625" y="2605167"/>
          <a:ext cx="778669" cy="329803"/>
        </p:xfrm>
        <a:graphic>
          <a:graphicData uri="http://schemas.openxmlformats.org/presentationml/2006/ole">
            <mc:AlternateContent xmlns:mc="http://schemas.openxmlformats.org/markup-compatibility/2006">
              <mc:Choice xmlns:v="urn:schemas-microsoft-com:vml" Requires="v">
                <p:oleObj name="Equation" r:id="rId10" imgW="475615" imgH="201295" progId="Equation.DSMT4">
                  <p:embed/>
                </p:oleObj>
              </mc:Choice>
              <mc:Fallback>
                <p:oleObj name="Equation" r:id="rId10" imgW="475615" imgH="201295" progId="Equation.DSMT4">
                  <p:embed/>
                  <p:pic>
                    <p:nvPicPr>
                      <p:cNvPr id="0" name="Imagen 400514"/>
                      <p:cNvPicPr>
                        <a:picLocks noChangeAspect="1" noChangeArrowheads="1"/>
                      </p:cNvPicPr>
                      <p:nvPr/>
                    </p:nvPicPr>
                    <p:blipFill>
                      <a:blip r:embed="rId11"/>
                      <a:srcRect/>
                      <a:stretch>
                        <a:fillRect/>
                      </a:stretch>
                    </p:blipFill>
                    <p:spPr bwMode="auto">
                      <a:xfrm>
                        <a:off x="6524625" y="2605167"/>
                        <a:ext cx="778669" cy="329803"/>
                      </a:xfrm>
                      <a:prstGeom prst="rect">
                        <a:avLst/>
                      </a:prstGeom>
                      <a:noFill/>
                    </p:spPr>
                  </p:pic>
                </p:oleObj>
              </mc:Fallback>
            </mc:AlternateContent>
          </a:graphicData>
        </a:graphic>
      </p:graphicFrame>
      <p:cxnSp>
        <p:nvCxnSpPr>
          <p:cNvPr id="19" name="Straight Connector 18"/>
          <p:cNvCxnSpPr/>
          <p:nvPr/>
        </p:nvCxnSpPr>
        <p:spPr>
          <a:xfrm flipH="1">
            <a:off x="3581400" y="2455350"/>
            <a:ext cx="1012" cy="428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2717800" y="2404551"/>
            <a:ext cx="64512" cy="4288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Propagación del error en las redes neuronales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670322" y="1724660"/>
          <a:ext cx="3490913" cy="941785"/>
        </p:xfrm>
        <a:graphic>
          <a:graphicData uri="http://schemas.openxmlformats.org/presentationml/2006/ole">
            <mc:AlternateContent xmlns:mc="http://schemas.openxmlformats.org/markup-compatibility/2006">
              <mc:Choice xmlns:v="urn:schemas-microsoft-com:vml" Requires="v">
                <p:oleObj name="Equation" r:id="rId2" imgW="1600200" imgH="429895" progId="Equation.DSMT4">
                  <p:embed/>
                </p:oleObj>
              </mc:Choice>
              <mc:Fallback>
                <p:oleObj name="Equation" r:id="rId2" imgW="1600200" imgH="429895" progId="Equation.DSMT4">
                  <p:embed/>
                  <p:pic>
                    <p:nvPicPr>
                      <p:cNvPr id="0" name="Imagen 401589"/>
                      <p:cNvPicPr>
                        <a:picLocks noChangeAspect="1" noChangeArrowheads="1"/>
                      </p:cNvPicPr>
                      <p:nvPr/>
                    </p:nvPicPr>
                    <p:blipFill>
                      <a:blip r:embed="rId3"/>
                      <a:srcRect/>
                      <a:stretch>
                        <a:fillRect/>
                      </a:stretch>
                    </p:blipFill>
                    <p:spPr bwMode="auto">
                      <a:xfrm>
                        <a:off x="670322" y="1724660"/>
                        <a:ext cx="3490913" cy="941785"/>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917972" y="2801382"/>
          <a:ext cx="3380184" cy="996553"/>
        </p:xfrm>
        <a:graphic>
          <a:graphicData uri="http://schemas.openxmlformats.org/presentationml/2006/ole">
            <mc:AlternateContent xmlns:mc="http://schemas.openxmlformats.org/markup-compatibility/2006">
              <mc:Choice xmlns:v="urn:schemas-microsoft-com:vml" Requires="v">
                <p:oleObj name="Equation" r:id="rId4" imgW="1545590" imgH="457200" progId="Equation.DSMT4">
                  <p:embed/>
                </p:oleObj>
              </mc:Choice>
              <mc:Fallback>
                <p:oleObj name="Equation" r:id="rId4" imgW="1545590" imgH="457200" progId="Equation.DSMT4">
                  <p:embed/>
                  <p:pic>
                    <p:nvPicPr>
                      <p:cNvPr id="0" name="Imagen 401590"/>
                      <p:cNvPicPr>
                        <a:picLocks noChangeAspect="1" noChangeArrowheads="1"/>
                      </p:cNvPicPr>
                      <p:nvPr/>
                    </p:nvPicPr>
                    <p:blipFill>
                      <a:blip r:embed="rId5"/>
                      <a:srcRect/>
                      <a:stretch>
                        <a:fillRect/>
                      </a:stretch>
                    </p:blipFill>
                    <p:spPr bwMode="auto">
                      <a:xfrm>
                        <a:off x="917972" y="2801382"/>
                        <a:ext cx="3380184" cy="996553"/>
                      </a:xfrm>
                      <a:prstGeom prst="rect">
                        <a:avLst/>
                      </a:prstGeom>
                      <a:noFill/>
                    </p:spPr>
                  </p:pic>
                </p:oleObj>
              </mc:Fallback>
            </mc:AlternateContent>
          </a:graphicData>
        </a:graphic>
      </p:graphicFrame>
      <p:grpSp>
        <p:nvGrpSpPr>
          <p:cNvPr id="9" name="Group 8"/>
          <p:cNvGrpSpPr/>
          <p:nvPr/>
        </p:nvGrpSpPr>
        <p:grpSpPr>
          <a:xfrm>
            <a:off x="7073886" y="2251242"/>
            <a:ext cx="750352" cy="548908"/>
            <a:chOff x="423331" y="829715"/>
            <a:chExt cx="1930402" cy="1016018"/>
          </a:xfrm>
        </p:grpSpPr>
        <p:sp>
          <p:nvSpPr>
            <p:cNvPr id="10" name="Oval 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11" name="Straight Connector 10"/>
            <p:cNvCxnSpPr>
              <a:endCxn id="1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6" imgW="292735" imgH="438785" progId="Equation.DSMT4">
                    <p:embed/>
                  </p:oleObj>
                </mc:Choice>
                <mc:Fallback>
                  <p:oleObj name="Equation" r:id="rId6" imgW="292735" imgH="438785" progId="Equation.DSMT4">
                    <p:embed/>
                    <p:pic>
                      <p:nvPicPr>
                        <p:cNvPr id="0" name="Imagen 401591"/>
                        <p:cNvPicPr>
                          <a:picLocks noChangeAspect="1" noChangeArrowheads="1"/>
                        </p:cNvPicPr>
                        <p:nvPr/>
                      </p:nvPicPr>
                      <p:blipFill>
                        <a:blip r:embed="rId7"/>
                        <a:srcRect/>
                        <a:stretch>
                          <a:fillRect/>
                        </a:stretch>
                      </p:blipFill>
                      <p:spPr bwMode="auto">
                        <a:xfrm>
                          <a:off x="837368" y="999776"/>
                          <a:ext cx="512763" cy="755447"/>
                        </a:xfrm>
                        <a:prstGeom prst="rect">
                          <a:avLst/>
                        </a:prstGeom>
                        <a:noFill/>
                      </p:spPr>
                    </p:pic>
                  </p:oleObj>
                </mc:Fallback>
              </mc:AlternateContent>
            </a:graphicData>
          </a:graphic>
        </p:graphicFrame>
        <p:sp>
          <p:nvSpPr>
            <p:cNvPr id="13" name="Freeform 1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19" name="Group 18"/>
          <p:cNvGrpSpPr/>
          <p:nvPr/>
        </p:nvGrpSpPr>
        <p:grpSpPr>
          <a:xfrm>
            <a:off x="7111985" y="3064042"/>
            <a:ext cx="750352" cy="548908"/>
            <a:chOff x="423331" y="829715"/>
            <a:chExt cx="1930402" cy="1016018"/>
          </a:xfrm>
        </p:grpSpPr>
        <p:sp>
          <p:nvSpPr>
            <p:cNvPr id="20" name="Oval 19"/>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21" name="Straight Connector 20"/>
            <p:cNvCxnSpPr>
              <a:endCxn id="20"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2" name="Object 21"/>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8" imgW="292735" imgH="438785" progId="Equation.DSMT4">
                    <p:embed/>
                  </p:oleObj>
                </mc:Choice>
                <mc:Fallback>
                  <p:oleObj name="Equation" r:id="rId8" imgW="292735" imgH="438785" progId="Equation.DSMT4">
                    <p:embed/>
                    <p:pic>
                      <p:nvPicPr>
                        <p:cNvPr id="0" name="Imagen 401592"/>
                        <p:cNvPicPr>
                          <a:picLocks noChangeAspect="1" noChangeArrowheads="1"/>
                        </p:cNvPicPr>
                        <p:nvPr/>
                      </p:nvPicPr>
                      <p:blipFill>
                        <a:blip r:embed="rId7"/>
                        <a:srcRect/>
                        <a:stretch>
                          <a:fillRect/>
                        </a:stretch>
                      </p:blipFill>
                      <p:spPr bwMode="auto">
                        <a:xfrm>
                          <a:off x="837368" y="999776"/>
                          <a:ext cx="512763" cy="755447"/>
                        </a:xfrm>
                        <a:prstGeom prst="rect">
                          <a:avLst/>
                        </a:prstGeom>
                        <a:noFill/>
                      </p:spPr>
                    </p:pic>
                  </p:oleObj>
                </mc:Fallback>
              </mc:AlternateContent>
            </a:graphicData>
          </a:graphic>
        </p:graphicFrame>
        <p:sp>
          <p:nvSpPr>
            <p:cNvPr id="23" name="Freeform 2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24" name="Group 23"/>
          <p:cNvGrpSpPr/>
          <p:nvPr/>
        </p:nvGrpSpPr>
        <p:grpSpPr>
          <a:xfrm>
            <a:off x="7150086" y="3737139"/>
            <a:ext cx="750352" cy="548908"/>
            <a:chOff x="423331" y="829715"/>
            <a:chExt cx="1930402" cy="1016018"/>
          </a:xfrm>
        </p:grpSpPr>
        <p:sp>
          <p:nvSpPr>
            <p:cNvPr id="25" name="Oval 24"/>
            <p:cNvSpPr/>
            <p:nvPr/>
          </p:nvSpPr>
          <p:spPr>
            <a:xfrm>
              <a:off x="423331" y="829715"/>
              <a:ext cx="1930402" cy="1016018"/>
            </a:xfrm>
            <a:prstGeom prst="ellipse">
              <a:avLst/>
            </a:prstGeom>
            <a:ln w="57150" cmpd="sng">
              <a:solidFill>
                <a:srgbClr val="8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26" name="Straight Connector 25"/>
            <p:cNvCxnSpPr>
              <a:endCxn id="25" idx="4"/>
            </p:cNvCxnSpPr>
            <p:nvPr/>
          </p:nvCxnSpPr>
          <p:spPr>
            <a:xfrm>
              <a:off x="1382487" y="851913"/>
              <a:ext cx="6045" cy="993820"/>
            </a:xfrm>
            <a:prstGeom prst="line">
              <a:avLst/>
            </a:prstGeom>
            <a:ln>
              <a:solidFill>
                <a:srgbClr val="8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7" name="Object 26"/>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9" imgW="292735" imgH="438785" progId="Equation.DSMT4">
                    <p:embed/>
                  </p:oleObj>
                </mc:Choice>
                <mc:Fallback>
                  <p:oleObj name="Equation" r:id="rId9" imgW="292735" imgH="438785" progId="Equation.DSMT4">
                    <p:embed/>
                    <p:pic>
                      <p:nvPicPr>
                        <p:cNvPr id="0" name="Imagen 401593"/>
                        <p:cNvPicPr>
                          <a:picLocks noChangeAspect="1" noChangeArrowheads="1"/>
                        </p:cNvPicPr>
                        <p:nvPr/>
                      </p:nvPicPr>
                      <p:blipFill>
                        <a:blip r:embed="rId7"/>
                        <a:srcRect/>
                        <a:stretch>
                          <a:fillRect/>
                        </a:stretch>
                      </p:blipFill>
                      <p:spPr bwMode="auto">
                        <a:xfrm>
                          <a:off x="837368" y="999776"/>
                          <a:ext cx="512763" cy="755447"/>
                        </a:xfrm>
                        <a:prstGeom prst="rect">
                          <a:avLst/>
                        </a:prstGeom>
                        <a:noFill/>
                      </p:spPr>
                    </p:pic>
                  </p:oleObj>
                </mc:Fallback>
              </mc:AlternateContent>
            </a:graphicData>
          </a:graphic>
        </p:graphicFrame>
        <p:sp>
          <p:nvSpPr>
            <p:cNvPr id="28" name="Freeform 2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sp>
        <p:nvSpPr>
          <p:cNvPr id="29" name="TextBox 28"/>
          <p:cNvSpPr txBox="1"/>
          <p:nvPr/>
        </p:nvSpPr>
        <p:spPr>
          <a:xfrm>
            <a:off x="7048501" y="1537335"/>
            <a:ext cx="421005" cy="553085"/>
          </a:xfrm>
          <a:prstGeom prst="rect">
            <a:avLst/>
          </a:prstGeom>
          <a:noFill/>
        </p:spPr>
        <p:txBody>
          <a:bodyPr wrap="none" rtlCol="0">
            <a:spAutoFit/>
          </a:bodyPr>
          <a:lstStyle/>
          <a:p>
            <a:r>
              <a:rPr lang="en-US" sz="3000" dirty="0"/>
              <a:t>’s</a:t>
            </a:r>
          </a:p>
        </p:txBody>
      </p:sp>
      <p:cxnSp>
        <p:nvCxnSpPr>
          <p:cNvPr id="31" name="Straight Arrow Connector 30"/>
          <p:cNvCxnSpPr/>
          <p:nvPr/>
        </p:nvCxnSpPr>
        <p:spPr>
          <a:xfrm flipV="1">
            <a:off x="6172200" y="3338496"/>
            <a:ext cx="939785" cy="2238"/>
          </a:xfrm>
          <a:prstGeom prst="straightConnector1">
            <a:avLst/>
          </a:prstGeom>
          <a:ln w="762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2" name="Object 31"/>
          <p:cNvGraphicFramePr>
            <a:graphicFrameLocks noChangeAspect="1"/>
          </p:cNvGraphicFramePr>
          <p:nvPr/>
        </p:nvGraphicFramePr>
        <p:xfrm>
          <a:off x="5800725" y="3052604"/>
          <a:ext cx="289322" cy="400050"/>
        </p:xfrm>
        <a:graphic>
          <a:graphicData uri="http://schemas.openxmlformats.org/presentationml/2006/ole">
            <mc:AlternateContent xmlns:mc="http://schemas.openxmlformats.org/markup-compatibility/2006">
              <mc:Choice xmlns:v="urn:schemas-microsoft-com:vml" Requires="v">
                <p:oleObj name="Equation" r:id="rId10" imgW="164465" imgH="201295" progId="Equation.DSMT4">
                  <p:embed/>
                </p:oleObj>
              </mc:Choice>
              <mc:Fallback>
                <p:oleObj name="Equation" r:id="rId10" imgW="164465" imgH="201295" progId="Equation.DSMT4">
                  <p:embed/>
                  <p:pic>
                    <p:nvPicPr>
                      <p:cNvPr id="0" name="Imagen 401594"/>
                      <p:cNvPicPr>
                        <a:picLocks noChangeAspect="1" noChangeArrowheads="1"/>
                      </p:cNvPicPr>
                      <p:nvPr/>
                    </p:nvPicPr>
                    <p:blipFill>
                      <a:blip r:embed="rId11"/>
                      <a:srcRect/>
                      <a:stretch>
                        <a:fillRect/>
                      </a:stretch>
                    </p:blipFill>
                    <p:spPr bwMode="auto">
                      <a:xfrm>
                        <a:off x="5800725" y="3052604"/>
                        <a:ext cx="289322" cy="400050"/>
                      </a:xfrm>
                      <a:prstGeom prst="rect">
                        <a:avLst/>
                      </a:prstGeom>
                      <a:noFill/>
                    </p:spPr>
                  </p:pic>
                </p:oleObj>
              </mc:Fallback>
            </mc:AlternateContent>
          </a:graphicData>
        </a:graphic>
      </p:graphicFrame>
      <p:cxnSp>
        <p:nvCxnSpPr>
          <p:cNvPr id="33" name="Straight Arrow Connector 32"/>
          <p:cNvCxnSpPr/>
          <p:nvPr/>
        </p:nvCxnSpPr>
        <p:spPr>
          <a:xfrm flipV="1">
            <a:off x="5994400" y="2604134"/>
            <a:ext cx="1041401" cy="533400"/>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6057900" y="3467735"/>
            <a:ext cx="1092186" cy="543859"/>
          </a:xfrm>
          <a:prstGeom prst="straightConnector1">
            <a:avLst/>
          </a:prstGeom>
          <a:ln w="3810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5" name="Object 34"/>
          <p:cNvGraphicFramePr>
            <a:graphicFrameLocks noChangeAspect="1"/>
          </p:cNvGraphicFramePr>
          <p:nvPr/>
        </p:nvGraphicFramePr>
        <p:xfrm>
          <a:off x="6750844" y="1521063"/>
          <a:ext cx="386556" cy="516023"/>
        </p:xfrm>
        <a:graphic>
          <a:graphicData uri="http://schemas.openxmlformats.org/presentationml/2006/ole">
            <mc:AlternateContent xmlns:mc="http://schemas.openxmlformats.org/markup-compatibility/2006">
              <mc:Choice xmlns:v="urn:schemas-microsoft-com:vml" Requires="v">
                <p:oleObj name="Equation" r:id="rId12" imgW="109855" imgH="146050" progId="Equation.DSMT4">
                  <p:embed/>
                </p:oleObj>
              </mc:Choice>
              <mc:Fallback>
                <p:oleObj name="Equation" r:id="rId12" imgW="109855" imgH="146050" progId="Equation.DSMT4">
                  <p:embed/>
                  <p:pic>
                    <p:nvPicPr>
                      <p:cNvPr id="0" name="Imagen 401595"/>
                      <p:cNvPicPr>
                        <a:picLocks noChangeAspect="1" noChangeArrowheads="1"/>
                      </p:cNvPicPr>
                      <p:nvPr/>
                    </p:nvPicPr>
                    <p:blipFill>
                      <a:blip r:embed="rId13"/>
                      <a:srcRect/>
                      <a:stretch>
                        <a:fillRect/>
                      </a:stretch>
                    </p:blipFill>
                    <p:spPr bwMode="auto">
                      <a:xfrm>
                        <a:off x="6750844" y="1521063"/>
                        <a:ext cx="386556" cy="516023"/>
                      </a:xfrm>
                      <a:prstGeom prst="rect">
                        <a:avLst/>
                      </a:prstGeom>
                      <a:noFill/>
                    </p:spPr>
                  </p:pic>
                </p:oleObj>
              </mc:Fallback>
            </mc:AlternateContent>
          </a:graphicData>
        </a:graphic>
      </p:graphicFrame>
      <p:cxnSp>
        <p:nvCxnSpPr>
          <p:cNvPr id="36" name="Straight Connector 35"/>
          <p:cNvCxnSpPr/>
          <p:nvPr/>
        </p:nvCxnSpPr>
        <p:spPr>
          <a:xfrm>
            <a:off x="3925313" y="2670615"/>
            <a:ext cx="138688" cy="3653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84500" y="2616835"/>
            <a:ext cx="76200" cy="4318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739900" y="2629536"/>
            <a:ext cx="254000" cy="3175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1943100" y="3620135"/>
            <a:ext cx="228600" cy="6096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965200" y="4382135"/>
            <a:ext cx="5118100" cy="991235"/>
          </a:xfrm>
          <a:prstGeom prst="rect">
            <a:avLst/>
          </a:prstGeom>
          <a:noFill/>
        </p:spPr>
        <p:txBody>
          <a:bodyPr wrap="square" rtlCol="0">
            <a:spAutoFit/>
          </a:bodyPr>
          <a:lstStyle/>
          <a:p>
            <a:r>
              <a:rPr lang="en-US" sz="1950" dirty="0"/>
              <a:t>The L are forward. We must have already computed all the    ‘s ahead of us to compute this.</a:t>
            </a:r>
          </a:p>
        </p:txBody>
      </p:sp>
      <p:graphicFrame>
        <p:nvGraphicFramePr>
          <p:cNvPr id="40" name="Object 39"/>
          <p:cNvGraphicFramePr>
            <a:graphicFrameLocks noChangeAspect="1"/>
          </p:cNvGraphicFramePr>
          <p:nvPr/>
        </p:nvGraphicFramePr>
        <p:xfrm>
          <a:off x="2922350" y="4750434"/>
          <a:ext cx="269677" cy="332185"/>
        </p:xfrm>
        <a:graphic>
          <a:graphicData uri="http://schemas.openxmlformats.org/presentationml/2006/ole">
            <mc:AlternateContent xmlns:mc="http://schemas.openxmlformats.org/markup-compatibility/2006">
              <mc:Choice xmlns:v="urn:schemas-microsoft-com:vml" Requires="v">
                <p:oleObj name="Equation" r:id="rId14" imgW="164465" imgH="201295" progId="Equation.DSMT4">
                  <p:embed/>
                </p:oleObj>
              </mc:Choice>
              <mc:Fallback>
                <p:oleObj name="Equation" r:id="rId14" imgW="164465" imgH="201295" progId="Equation.DSMT4">
                  <p:embed/>
                  <p:pic>
                    <p:nvPicPr>
                      <p:cNvPr id="0" name="Imagen 401596"/>
                      <p:cNvPicPr>
                        <a:picLocks noChangeAspect="1" noChangeArrowheads="1"/>
                      </p:cNvPicPr>
                      <p:nvPr/>
                    </p:nvPicPr>
                    <p:blipFill>
                      <a:blip r:embed="rId15"/>
                      <a:srcRect/>
                      <a:stretch>
                        <a:fillRect/>
                      </a:stretch>
                    </p:blipFill>
                    <p:spPr bwMode="auto">
                      <a:xfrm>
                        <a:off x="2922350" y="4750434"/>
                        <a:ext cx="269677" cy="332185"/>
                      </a:xfrm>
                      <a:prstGeom prst="rect">
                        <a:avLst/>
                      </a:prstGeom>
                      <a:noFill/>
                    </p:spPr>
                  </p:pic>
                </p:oleObj>
              </mc:Fallback>
            </mc:AlternateContent>
          </a:graphicData>
        </a:graphic>
      </p:graphicFrame>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Propagación del error en las redes neuronales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7668954" y="2290689"/>
          <a:ext cx="717014" cy="574118"/>
        </p:xfrm>
        <a:graphic>
          <a:graphicData uri="http://schemas.openxmlformats.org/presentationml/2006/ole">
            <mc:AlternateContent xmlns:mc="http://schemas.openxmlformats.org/markup-compatibility/2006">
              <mc:Choice xmlns:v="urn:schemas-microsoft-com:vml" Requires="v">
                <p:oleObj name="Equation" r:id="rId2" imgW="247015" imgH="201295" progId="Equation.DSMT4">
                  <p:embed/>
                </p:oleObj>
              </mc:Choice>
              <mc:Fallback>
                <p:oleObj name="Equation" r:id="rId2" imgW="247015" imgH="201295" progId="Equation.DSMT4">
                  <p:embed/>
                  <p:pic>
                    <p:nvPicPr>
                      <p:cNvPr id="0" name="Imagen 402640"/>
                      <p:cNvPicPr>
                        <a:picLocks noChangeAspect="1" noChangeArrowheads="1"/>
                      </p:cNvPicPr>
                      <p:nvPr/>
                    </p:nvPicPr>
                    <p:blipFill>
                      <a:blip r:embed="rId3"/>
                      <a:srcRect/>
                      <a:stretch>
                        <a:fillRect/>
                      </a:stretch>
                    </p:blipFill>
                    <p:spPr bwMode="auto">
                      <a:xfrm>
                        <a:off x="7668954" y="2290689"/>
                        <a:ext cx="717014" cy="574118"/>
                      </a:xfrm>
                      <a:prstGeom prst="rect">
                        <a:avLst/>
                      </a:prstGeom>
                      <a:noFill/>
                    </p:spPr>
                  </p:pic>
                </p:oleObj>
              </mc:Fallback>
            </mc:AlternateContent>
          </a:graphicData>
        </a:graphic>
      </p:graphicFrame>
      <p:cxnSp>
        <p:nvCxnSpPr>
          <p:cNvPr id="5" name="Straight Arrow Connector 4"/>
          <p:cNvCxnSpPr/>
          <p:nvPr/>
        </p:nvCxnSpPr>
        <p:spPr>
          <a:xfrm flipV="1">
            <a:off x="5638800" y="3224191"/>
            <a:ext cx="933871" cy="60359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588000" y="2871881"/>
            <a:ext cx="1015983" cy="333600"/>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995438" y="2276142"/>
            <a:ext cx="732583" cy="280822"/>
          </a:xfrm>
          <a:prstGeom prst="straightConnector1">
            <a:avLst/>
          </a:prstGeom>
          <a:ln w="1524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553193" y="2436980"/>
            <a:ext cx="1193801" cy="819299"/>
            <a:chOff x="8161866" y="1261334"/>
            <a:chExt cx="1998133" cy="1448000"/>
          </a:xfrm>
        </p:grpSpPr>
        <p:sp>
          <p:nvSpPr>
            <p:cNvPr id="9" name="Oval 8"/>
            <p:cNvSpPr/>
            <p:nvPr/>
          </p:nvSpPr>
          <p:spPr>
            <a:xfrm>
              <a:off x="8161866" y="1261334"/>
              <a:ext cx="1998133" cy="1448000"/>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10" name="Straight Connector 9"/>
            <p:cNvCxnSpPr>
              <a:stCxn id="9" idx="0"/>
              <a:endCxn id="9" idx="4"/>
            </p:cNvCxnSpPr>
            <p:nvPr/>
          </p:nvCxnSpPr>
          <p:spPr>
            <a:xfrm>
              <a:off x="9160933" y="1261334"/>
              <a:ext cx="0" cy="14480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5245086" y="2001688"/>
            <a:ext cx="750352" cy="548908"/>
            <a:chOff x="423331" y="829715"/>
            <a:chExt cx="1930402" cy="1016018"/>
          </a:xfrm>
        </p:grpSpPr>
        <p:sp>
          <p:nvSpPr>
            <p:cNvPr id="12" name="Oval 11"/>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13" name="Straight Connector 12"/>
            <p:cNvCxnSpPr>
              <a:endCxn id="12"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14" name="Object 13"/>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4" imgW="292735" imgH="438785" progId="Equation.DSMT4">
                    <p:embed/>
                  </p:oleObj>
                </mc:Choice>
                <mc:Fallback>
                  <p:oleObj name="Equation" r:id="rId4" imgW="292735" imgH="438785" progId="Equation.DSMT4">
                    <p:embed/>
                    <p:pic>
                      <p:nvPicPr>
                        <p:cNvPr id="0" name="Imagen 402641"/>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15" name="Freeform 14"/>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cxnSp>
        <p:nvCxnSpPr>
          <p:cNvPr id="16" name="Straight Arrow Connector 15"/>
          <p:cNvCxnSpPr/>
          <p:nvPr/>
        </p:nvCxnSpPr>
        <p:spPr>
          <a:xfrm flipV="1">
            <a:off x="7759700" y="2824480"/>
            <a:ext cx="927100" cy="12701"/>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Freeform 16"/>
          <p:cNvSpPr/>
          <p:nvPr/>
        </p:nvSpPr>
        <p:spPr>
          <a:xfrm rot="21153679">
            <a:off x="7250626" y="2684054"/>
            <a:ext cx="315697" cy="388325"/>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nvGrpSpPr>
          <p:cNvPr id="18" name="Group 17"/>
          <p:cNvGrpSpPr/>
          <p:nvPr/>
        </p:nvGrpSpPr>
        <p:grpSpPr>
          <a:xfrm>
            <a:off x="5283185" y="2814487"/>
            <a:ext cx="750352" cy="548908"/>
            <a:chOff x="423331" y="829715"/>
            <a:chExt cx="1930402" cy="1016018"/>
          </a:xfrm>
        </p:grpSpPr>
        <p:sp>
          <p:nvSpPr>
            <p:cNvPr id="19" name="Oval 18"/>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20" name="Straight Connector 19"/>
            <p:cNvCxnSpPr>
              <a:endCxn id="19"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6" imgW="292735" imgH="438785" progId="Equation.DSMT4">
                    <p:embed/>
                  </p:oleObj>
                </mc:Choice>
                <mc:Fallback>
                  <p:oleObj name="Equation" r:id="rId6" imgW="292735" imgH="438785" progId="Equation.DSMT4">
                    <p:embed/>
                    <p:pic>
                      <p:nvPicPr>
                        <p:cNvPr id="0" name="Imagen 402642"/>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22" name="Freeform 21"/>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23" name="Group 22"/>
          <p:cNvGrpSpPr/>
          <p:nvPr/>
        </p:nvGrpSpPr>
        <p:grpSpPr>
          <a:xfrm>
            <a:off x="5321286" y="3487585"/>
            <a:ext cx="750352" cy="548908"/>
            <a:chOff x="423331" y="829715"/>
            <a:chExt cx="1930402" cy="1016018"/>
          </a:xfrm>
        </p:grpSpPr>
        <p:sp>
          <p:nvSpPr>
            <p:cNvPr id="24" name="Oval 23"/>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25" name="Straight Connector 24"/>
            <p:cNvCxnSpPr>
              <a:endCxn id="24"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7" imgW="292735" imgH="438785" progId="Equation.DSMT4">
                    <p:embed/>
                  </p:oleObj>
                </mc:Choice>
                <mc:Fallback>
                  <p:oleObj name="Equation" r:id="rId7" imgW="292735" imgH="438785" progId="Equation.DSMT4">
                    <p:embed/>
                    <p:pic>
                      <p:nvPicPr>
                        <p:cNvPr id="0" name="Imagen 402643"/>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27" name="Freeform 26"/>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cxnSp>
        <p:nvCxnSpPr>
          <p:cNvPr id="29" name="Straight Arrow Connector 28"/>
          <p:cNvCxnSpPr/>
          <p:nvPr/>
        </p:nvCxnSpPr>
        <p:spPr>
          <a:xfrm flipV="1">
            <a:off x="4343400" y="3088942"/>
            <a:ext cx="939785" cy="223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4165600" y="2354580"/>
            <a:ext cx="1041401" cy="5334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4229100" y="3218180"/>
            <a:ext cx="1092186" cy="543859"/>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3911600" y="3256280"/>
            <a:ext cx="1282700" cy="6477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344438" y="3838239"/>
            <a:ext cx="1086734" cy="117868"/>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3517886" y="2077888"/>
            <a:ext cx="750352" cy="548908"/>
            <a:chOff x="423331" y="829715"/>
            <a:chExt cx="1930402" cy="1016018"/>
          </a:xfrm>
        </p:grpSpPr>
        <p:sp>
          <p:nvSpPr>
            <p:cNvPr id="38" name="Oval 3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39" name="Straight Connector 38"/>
            <p:cNvCxnSpPr>
              <a:endCxn id="3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0" name="Object 39"/>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8" imgW="292735" imgH="438785" progId="Equation.DSMT4">
                    <p:embed/>
                  </p:oleObj>
                </mc:Choice>
                <mc:Fallback>
                  <p:oleObj name="Equation" r:id="rId8" imgW="292735" imgH="438785" progId="Equation.DSMT4">
                    <p:embed/>
                    <p:pic>
                      <p:nvPicPr>
                        <p:cNvPr id="0" name="Imagen 402644"/>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41" name="Freeform 4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42" name="Group 41"/>
          <p:cNvGrpSpPr/>
          <p:nvPr/>
        </p:nvGrpSpPr>
        <p:grpSpPr>
          <a:xfrm>
            <a:off x="3555985" y="2890687"/>
            <a:ext cx="750352" cy="548908"/>
            <a:chOff x="423331" y="829715"/>
            <a:chExt cx="1930402" cy="1016018"/>
          </a:xfrm>
        </p:grpSpPr>
        <p:sp>
          <p:nvSpPr>
            <p:cNvPr id="43" name="Oval 42"/>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44" name="Straight Connector 43"/>
            <p:cNvCxnSpPr>
              <a:endCxn id="43"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45" name="Object 44"/>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9" imgW="292735" imgH="438785" progId="Equation.DSMT4">
                    <p:embed/>
                  </p:oleObj>
                </mc:Choice>
                <mc:Fallback>
                  <p:oleObj name="Equation" r:id="rId9" imgW="292735" imgH="438785" progId="Equation.DSMT4">
                    <p:embed/>
                    <p:pic>
                      <p:nvPicPr>
                        <p:cNvPr id="0" name="Imagen 402645"/>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46" name="Freeform 45"/>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47" name="Group 46"/>
          <p:cNvGrpSpPr/>
          <p:nvPr/>
        </p:nvGrpSpPr>
        <p:grpSpPr>
          <a:xfrm>
            <a:off x="3594086" y="3563785"/>
            <a:ext cx="750352" cy="548908"/>
            <a:chOff x="423331" y="829715"/>
            <a:chExt cx="1930402" cy="1016018"/>
          </a:xfrm>
        </p:grpSpPr>
        <p:sp>
          <p:nvSpPr>
            <p:cNvPr id="48" name="Oval 47"/>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49" name="Straight Connector 48"/>
            <p:cNvCxnSpPr>
              <a:endCxn id="48"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50" name="Object 49"/>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10" imgW="292735" imgH="438785" progId="Equation.DSMT4">
                    <p:embed/>
                  </p:oleObj>
                </mc:Choice>
                <mc:Fallback>
                  <p:oleObj name="Equation" r:id="rId10" imgW="292735" imgH="438785" progId="Equation.DSMT4">
                    <p:embed/>
                    <p:pic>
                      <p:nvPicPr>
                        <p:cNvPr id="0" name="Imagen 402646"/>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51" name="Freeform 50"/>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cxnSp>
        <p:nvCxnSpPr>
          <p:cNvPr id="55" name="Straight Arrow Connector 54"/>
          <p:cNvCxnSpPr/>
          <p:nvPr/>
        </p:nvCxnSpPr>
        <p:spPr>
          <a:xfrm flipV="1">
            <a:off x="4217438" y="2392680"/>
            <a:ext cx="1078462" cy="124235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279900" y="2276142"/>
            <a:ext cx="965186" cy="53039"/>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2578100" y="3165142"/>
            <a:ext cx="939785" cy="2238"/>
          </a:xfrm>
          <a:prstGeom prst="straightConnector1">
            <a:avLst/>
          </a:prstGeom>
          <a:ln w="190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2400300" y="2430780"/>
            <a:ext cx="1041401" cy="5334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2463800" y="3294380"/>
            <a:ext cx="1092186" cy="543859"/>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146300" y="3332480"/>
            <a:ext cx="1282700" cy="647700"/>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2579138" y="3914439"/>
            <a:ext cx="1086734" cy="117868"/>
          </a:xfrm>
          <a:prstGeom prst="straightConnector1">
            <a:avLst/>
          </a:prstGeom>
          <a:ln w="1143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1752587" y="2154088"/>
            <a:ext cx="750352" cy="548908"/>
            <a:chOff x="423331" y="829715"/>
            <a:chExt cx="1930402" cy="1016018"/>
          </a:xfrm>
        </p:grpSpPr>
        <p:sp>
          <p:nvSpPr>
            <p:cNvPr id="65" name="Oval 6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66" name="Straight Connector 65"/>
            <p:cNvCxnSpPr>
              <a:endCxn id="6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67" name="Object 66"/>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11" imgW="292735" imgH="438785" progId="Equation.DSMT4">
                    <p:embed/>
                  </p:oleObj>
                </mc:Choice>
                <mc:Fallback>
                  <p:oleObj name="Equation" r:id="rId11" imgW="292735" imgH="438785" progId="Equation.DSMT4">
                    <p:embed/>
                    <p:pic>
                      <p:nvPicPr>
                        <p:cNvPr id="0" name="Imagen 402647"/>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68" name="Freeform 6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69" name="Group 68"/>
          <p:cNvGrpSpPr/>
          <p:nvPr/>
        </p:nvGrpSpPr>
        <p:grpSpPr>
          <a:xfrm>
            <a:off x="1790686" y="2966887"/>
            <a:ext cx="750352" cy="548908"/>
            <a:chOff x="423331" y="829715"/>
            <a:chExt cx="1930402" cy="1016018"/>
          </a:xfrm>
        </p:grpSpPr>
        <p:sp>
          <p:nvSpPr>
            <p:cNvPr id="70" name="Oval 69"/>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71" name="Straight Connector 70"/>
            <p:cNvCxnSpPr>
              <a:endCxn id="70"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2" name="Object 71"/>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12" imgW="292735" imgH="438785" progId="Equation.DSMT4">
                    <p:embed/>
                  </p:oleObj>
                </mc:Choice>
                <mc:Fallback>
                  <p:oleObj name="Equation" r:id="rId12" imgW="292735" imgH="438785" progId="Equation.DSMT4">
                    <p:embed/>
                    <p:pic>
                      <p:nvPicPr>
                        <p:cNvPr id="0" name="Imagen 402648"/>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73" name="Freeform 72"/>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grpSp>
        <p:nvGrpSpPr>
          <p:cNvPr id="74" name="Group 73"/>
          <p:cNvGrpSpPr/>
          <p:nvPr/>
        </p:nvGrpSpPr>
        <p:grpSpPr>
          <a:xfrm>
            <a:off x="1828787" y="3639985"/>
            <a:ext cx="750352" cy="548908"/>
            <a:chOff x="423331" y="829715"/>
            <a:chExt cx="1930402" cy="1016018"/>
          </a:xfrm>
        </p:grpSpPr>
        <p:sp>
          <p:nvSpPr>
            <p:cNvPr id="75" name="Oval 74"/>
            <p:cNvSpPr/>
            <p:nvPr/>
          </p:nvSpPr>
          <p:spPr>
            <a:xfrm>
              <a:off x="423331" y="829715"/>
              <a:ext cx="1930402" cy="1016018"/>
            </a:xfrm>
            <a:prstGeom prst="ellipse">
              <a:avLst/>
            </a:prstGeom>
            <a:ln w="57150" cmpd="sng">
              <a:solidFill>
                <a:srgbClr val="000000"/>
              </a:solidFill>
            </a:ln>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cxnSp>
          <p:nvCxnSpPr>
            <p:cNvPr id="76" name="Straight Connector 75"/>
            <p:cNvCxnSpPr>
              <a:endCxn id="75" idx="4"/>
            </p:cNvCxnSpPr>
            <p:nvPr/>
          </p:nvCxnSpPr>
          <p:spPr>
            <a:xfrm>
              <a:off x="1382487" y="851913"/>
              <a:ext cx="6045" cy="99382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graphicFrame>
          <p:nvGraphicFramePr>
            <p:cNvPr id="77" name="Object 76"/>
            <p:cNvGraphicFramePr>
              <a:graphicFrameLocks noChangeAspect="1"/>
            </p:cNvGraphicFramePr>
            <p:nvPr/>
          </p:nvGraphicFramePr>
          <p:xfrm>
            <a:off x="837368" y="999776"/>
            <a:ext cx="512763" cy="755447"/>
          </p:xfrm>
          <a:graphic>
            <a:graphicData uri="http://schemas.openxmlformats.org/presentationml/2006/ole">
              <mc:AlternateContent xmlns:mc="http://schemas.openxmlformats.org/markup-compatibility/2006">
                <mc:Choice xmlns:v="urn:schemas-microsoft-com:vml" Requires="v">
                  <p:oleObj name="Equation" r:id="rId13" imgW="292735" imgH="438785" progId="Equation.DSMT4">
                    <p:embed/>
                  </p:oleObj>
                </mc:Choice>
                <mc:Fallback>
                  <p:oleObj name="Equation" r:id="rId13" imgW="292735" imgH="438785" progId="Equation.DSMT4">
                    <p:embed/>
                    <p:pic>
                      <p:nvPicPr>
                        <p:cNvPr id="0" name="Imagen 402649"/>
                        <p:cNvPicPr>
                          <a:picLocks noChangeAspect="1" noChangeArrowheads="1"/>
                        </p:cNvPicPr>
                        <p:nvPr/>
                      </p:nvPicPr>
                      <p:blipFill>
                        <a:blip r:embed="rId5"/>
                        <a:srcRect/>
                        <a:stretch>
                          <a:fillRect/>
                        </a:stretch>
                      </p:blipFill>
                      <p:spPr bwMode="auto">
                        <a:xfrm>
                          <a:off x="837368" y="999776"/>
                          <a:ext cx="512763" cy="755447"/>
                        </a:xfrm>
                        <a:prstGeom prst="rect">
                          <a:avLst/>
                        </a:prstGeom>
                        <a:noFill/>
                      </p:spPr>
                    </p:pic>
                  </p:oleObj>
                </mc:Fallback>
              </mc:AlternateContent>
            </a:graphicData>
          </a:graphic>
        </p:graphicFrame>
        <p:sp>
          <p:nvSpPr>
            <p:cNvPr id="78" name="Freeform 77"/>
            <p:cNvSpPr/>
            <p:nvPr/>
          </p:nvSpPr>
          <p:spPr>
            <a:xfrm rot="21153679">
              <a:off x="1470781" y="1098685"/>
              <a:ext cx="608996" cy="529256"/>
            </a:xfrm>
            <a:custGeom>
              <a:avLst/>
              <a:gdLst>
                <a:gd name="connsiteX0" fmla="*/ 0 w 897467"/>
                <a:gd name="connsiteY0" fmla="*/ 767209 h 807444"/>
                <a:gd name="connsiteX1" fmla="*/ 338667 w 897467"/>
                <a:gd name="connsiteY1" fmla="*/ 733342 h 807444"/>
                <a:gd name="connsiteX2" fmla="*/ 592667 w 897467"/>
                <a:gd name="connsiteY2" fmla="*/ 89875 h 807444"/>
                <a:gd name="connsiteX3" fmla="*/ 897467 w 897467"/>
                <a:gd name="connsiteY3" fmla="*/ 5209 h 807444"/>
              </a:gdLst>
              <a:ahLst/>
              <a:cxnLst>
                <a:cxn ang="0">
                  <a:pos x="connsiteX0" y="connsiteY0"/>
                </a:cxn>
                <a:cxn ang="0">
                  <a:pos x="connsiteX1" y="connsiteY1"/>
                </a:cxn>
                <a:cxn ang="0">
                  <a:pos x="connsiteX2" y="connsiteY2"/>
                </a:cxn>
                <a:cxn ang="0">
                  <a:pos x="connsiteX3" y="connsiteY3"/>
                </a:cxn>
              </a:cxnLst>
              <a:rect l="l" t="t" r="r" b="b"/>
              <a:pathLst>
                <a:path w="897467" h="807444">
                  <a:moveTo>
                    <a:pt x="0" y="767209"/>
                  </a:moveTo>
                  <a:cubicBezTo>
                    <a:pt x="119944" y="806720"/>
                    <a:pt x="239889" y="846231"/>
                    <a:pt x="338667" y="733342"/>
                  </a:cubicBezTo>
                  <a:cubicBezTo>
                    <a:pt x="437445" y="620453"/>
                    <a:pt x="499534" y="211230"/>
                    <a:pt x="592667" y="89875"/>
                  </a:cubicBezTo>
                  <a:cubicBezTo>
                    <a:pt x="685800" y="-31480"/>
                    <a:pt x="897467" y="5209"/>
                    <a:pt x="897467" y="520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pSp>
      <p:cxnSp>
        <p:nvCxnSpPr>
          <p:cNvPr id="79" name="Straight Arrow Connector 78"/>
          <p:cNvCxnSpPr/>
          <p:nvPr/>
        </p:nvCxnSpPr>
        <p:spPr>
          <a:xfrm flipV="1">
            <a:off x="2452139" y="2468880"/>
            <a:ext cx="1078462" cy="124235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2514600" y="2352342"/>
            <a:ext cx="965186" cy="53039"/>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723900" y="3141980"/>
            <a:ext cx="1041399" cy="112061"/>
          </a:xfrm>
          <a:prstGeom prst="straightConnector1">
            <a:avLst/>
          </a:prstGeom>
          <a:ln w="762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a:off x="711214" y="3383280"/>
            <a:ext cx="1092186" cy="543859"/>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571500" y="2392680"/>
            <a:ext cx="1041401" cy="5334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2514600" y="2405380"/>
            <a:ext cx="965200" cy="135890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317499" y="2849884"/>
            <a:ext cx="507365" cy="529590"/>
          </a:xfrm>
          <a:prstGeom prst="rect">
            <a:avLst/>
          </a:prstGeom>
          <a:noFill/>
        </p:spPr>
        <p:txBody>
          <a:bodyPr wrap="none" rtlCol="0">
            <a:spAutoFit/>
          </a:bodyPr>
          <a:lstStyle/>
          <a:p>
            <a:r>
              <a:rPr lang="en-US" sz="2850" dirty="0"/>
              <a:t>o</a:t>
            </a:r>
            <a:r>
              <a:rPr lang="en-US" sz="2850" baseline="-25000" dirty="0"/>
              <a:t>1</a:t>
            </a:r>
            <a:endParaRPr lang="en-US" sz="2850" dirty="0"/>
          </a:p>
        </p:txBody>
      </p:sp>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Propagación del error en las redes neuronales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Backpropagation</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Sabemos como computar              para todos los</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El decenso de gradiente </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Symbol" panose="05050102010706020507" charset="0"/>
                <a:cs typeface="Tahoma" panose="020B0604030504040204"/>
                <a:sym typeface="+mn-ea"/>
              </a:rPr>
              <a:t>α</a:t>
            </a:r>
            <a:r>
              <a:rPr lang="es-ES" sz="2400" dirty="0">
                <a:latin typeface="Tahoma" panose="020B0604030504040204"/>
                <a:cs typeface="Tahoma" panose="020B0604030504040204"/>
                <a:sym typeface="+mn-ea"/>
              </a:rPr>
              <a:t> está entre 0 Y 1. Es el “learning rate”.</a:t>
            </a:r>
          </a:p>
          <a:p>
            <a:pPr lvl="0" algn="l">
              <a:spcBef>
                <a:spcPct val="20000"/>
              </a:spcBef>
              <a:buFontTx/>
              <a:buBlip>
                <a:blip r:embed="rId3"/>
              </a:buBlip>
            </a:pPr>
            <a:endParaRPr lang="es-ES" sz="2400" dirty="0">
              <a:latin typeface="Tahoma" panose="020B0604030504040204"/>
              <a:cs typeface="Tahoma" panose="020B0604030504040204"/>
              <a:sym typeface="+mn-ea"/>
            </a:endParaRPr>
          </a:p>
          <a:p>
            <a:pPr lvl="0" algn="l">
              <a:spcBef>
                <a:spcPct val="20000"/>
              </a:spcBef>
              <a:buFontTx/>
              <a:buBlip>
                <a:blip r:embed="rId3"/>
              </a:buBlip>
            </a:pPr>
            <a:r>
              <a:rPr lang="es-ES" sz="2400" dirty="0">
                <a:latin typeface="Tahoma" panose="020B0604030504040204"/>
                <a:cs typeface="Tahoma" panose="020B0604030504040204"/>
                <a:sym typeface="+mn-ea"/>
              </a:rPr>
              <a:t>De esta manera se hace el backpropagation</a:t>
            </a:r>
          </a:p>
          <a:p>
            <a:pPr lvl="0" algn="l">
              <a:spcBef>
                <a:spcPct val="20000"/>
              </a:spcBef>
              <a:buFontTx/>
              <a:buBlip>
                <a:blip r:embed="rId3"/>
              </a:buBlip>
            </a:pPr>
            <a:r>
              <a:rPr lang="es-ES" sz="2400" dirty="0">
                <a:latin typeface="Tahoma" panose="020B0604030504040204"/>
                <a:cs typeface="Tahoma" panose="020B0604030504040204"/>
                <a:sym typeface="+mn-ea"/>
              </a:rPr>
              <a:t>Cómo se hace el forward prop?</a:t>
            </a:r>
          </a:p>
        </p:txBody>
      </p:sp>
      <p:graphicFrame>
        <p:nvGraphicFramePr>
          <p:cNvPr id="4" name="Object 3"/>
          <p:cNvGraphicFramePr>
            <a:graphicFrameLocks noChangeAspect="1"/>
          </p:cNvGraphicFramePr>
          <p:nvPr/>
        </p:nvGraphicFramePr>
        <p:xfrm>
          <a:off x="4303633" y="1214994"/>
          <a:ext cx="831056" cy="941784"/>
        </p:xfrm>
        <a:graphic>
          <a:graphicData uri="http://schemas.openxmlformats.org/presentationml/2006/ole">
            <mc:AlternateContent xmlns:mc="http://schemas.openxmlformats.org/markup-compatibility/2006">
              <mc:Choice xmlns:v="urn:schemas-microsoft-com:vml" Requires="v">
                <p:oleObj name="Equation" r:id="rId4" imgW="374650" imgH="429895" progId="Equation.DSMT4">
                  <p:embed/>
                </p:oleObj>
              </mc:Choice>
              <mc:Fallback>
                <p:oleObj name="Equation" r:id="rId4" imgW="374650" imgH="429895" progId="Equation.DSMT4">
                  <p:embed/>
                  <p:pic>
                    <p:nvPicPr>
                      <p:cNvPr id="0" name="Imagen 419874"/>
                      <p:cNvPicPr>
                        <a:picLocks noChangeAspect="1" noChangeArrowheads="1"/>
                      </p:cNvPicPr>
                      <p:nvPr/>
                    </p:nvPicPr>
                    <p:blipFill>
                      <a:blip r:embed="rId5"/>
                      <a:srcRect/>
                      <a:stretch>
                        <a:fillRect/>
                      </a:stretch>
                    </p:blipFill>
                    <p:spPr bwMode="auto">
                      <a:xfrm>
                        <a:off x="4303633" y="1214994"/>
                        <a:ext cx="831056" cy="941784"/>
                      </a:xfrm>
                      <a:prstGeom prst="rect">
                        <a:avLst/>
                      </a:prstGeom>
                      <a:noFill/>
                    </p:spPr>
                  </p:pic>
                </p:oleObj>
              </mc:Fallback>
            </mc:AlternateContent>
          </a:graphicData>
        </a:graphic>
      </p:graphicFrame>
      <p:graphicFrame>
        <p:nvGraphicFramePr>
          <p:cNvPr id="5" name="Object 4"/>
          <p:cNvGraphicFramePr>
            <a:graphicFrameLocks noChangeAspect="1"/>
          </p:cNvGraphicFramePr>
          <p:nvPr/>
        </p:nvGraphicFramePr>
        <p:xfrm>
          <a:off x="7742794" y="1397953"/>
          <a:ext cx="829865" cy="471488"/>
        </p:xfrm>
        <a:graphic>
          <a:graphicData uri="http://schemas.openxmlformats.org/presentationml/2006/ole">
            <mc:AlternateContent xmlns:mc="http://schemas.openxmlformats.org/markup-compatibility/2006">
              <mc:Choice xmlns:v="urn:schemas-microsoft-com:vml" Requires="v">
                <p:oleObj name="Equation" r:id="rId6" imgW="374650" imgH="210185" progId="Equation.DSMT4">
                  <p:embed/>
                </p:oleObj>
              </mc:Choice>
              <mc:Fallback>
                <p:oleObj name="Equation" r:id="rId6" imgW="374650" imgH="210185" progId="Equation.DSMT4">
                  <p:embed/>
                  <p:pic>
                    <p:nvPicPr>
                      <p:cNvPr id="0" name="Imagen 419875"/>
                      <p:cNvPicPr>
                        <a:picLocks noChangeAspect="1" noChangeArrowheads="1"/>
                      </p:cNvPicPr>
                      <p:nvPr/>
                    </p:nvPicPr>
                    <p:blipFill>
                      <a:blip r:embed="rId7"/>
                      <a:srcRect/>
                      <a:stretch>
                        <a:fillRect/>
                      </a:stretch>
                    </p:blipFill>
                    <p:spPr bwMode="auto">
                      <a:xfrm>
                        <a:off x="7742794" y="1397953"/>
                        <a:ext cx="829865" cy="471488"/>
                      </a:xfrm>
                      <a:prstGeom prst="rect">
                        <a:avLst/>
                      </a:prstGeom>
                      <a:noFill/>
                    </p:spPr>
                  </p:pic>
                </p:oleObj>
              </mc:Fallback>
            </mc:AlternateContent>
          </a:graphicData>
        </a:graphic>
      </p:graphicFrame>
      <p:graphicFrame>
        <p:nvGraphicFramePr>
          <p:cNvPr id="6" name="Object 5"/>
          <p:cNvGraphicFramePr>
            <a:graphicFrameLocks noChangeAspect="1"/>
          </p:cNvGraphicFramePr>
          <p:nvPr/>
        </p:nvGraphicFramePr>
        <p:xfrm>
          <a:off x="4081304" y="2382837"/>
          <a:ext cx="3209925" cy="942975"/>
        </p:xfrm>
        <a:graphic>
          <a:graphicData uri="http://schemas.openxmlformats.org/presentationml/2006/ole">
            <mc:AlternateContent xmlns:mc="http://schemas.openxmlformats.org/markup-compatibility/2006">
              <mc:Choice xmlns:v="urn:schemas-microsoft-com:vml" Requires="v">
                <p:oleObj name="Equation" r:id="rId8" imgW="1471930" imgH="429895" progId="Equation.DSMT4">
                  <p:embed/>
                </p:oleObj>
              </mc:Choice>
              <mc:Fallback>
                <p:oleObj name="Equation" r:id="rId8" imgW="1471930" imgH="429895" progId="Equation.DSMT4">
                  <p:embed/>
                  <p:pic>
                    <p:nvPicPr>
                      <p:cNvPr id="0" name="Imagen 419876"/>
                      <p:cNvPicPr>
                        <a:picLocks noChangeAspect="1" noChangeArrowheads="1"/>
                      </p:cNvPicPr>
                      <p:nvPr/>
                    </p:nvPicPr>
                    <p:blipFill>
                      <a:blip r:embed="rId9"/>
                      <a:srcRect/>
                      <a:stretch>
                        <a:fillRect/>
                      </a:stretch>
                    </p:blipFill>
                    <p:spPr bwMode="auto">
                      <a:xfrm>
                        <a:off x="4081304" y="2382837"/>
                        <a:ext cx="3209925" cy="942975"/>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9"/>
          <p:cNvSpPr/>
          <p:nvPr/>
        </p:nvSpPr>
        <p:spPr>
          <a:xfrm>
            <a:off x="5715000" y="3898926"/>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Oval 58"/>
          <p:cNvSpPr/>
          <p:nvPr/>
        </p:nvSpPr>
        <p:spPr>
          <a:xfrm>
            <a:off x="6048375" y="3694139"/>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Kernels for SVM</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3"/>
              </a:buBlip>
            </a:pPr>
            <a:r>
              <a:rPr lang="es-ES" sz="2400" dirty="0">
                <a:latin typeface="Tahoma" panose="020B0604030504040204"/>
                <a:cs typeface="Tahoma" panose="020B0604030504040204"/>
                <a:sym typeface="+mn-ea"/>
              </a:rPr>
              <a:t>The “kernel trick” allows the SVM to map all points to a high dimensional space where points are more easily separated.</a:t>
            </a:r>
          </a:p>
        </p:txBody>
      </p:sp>
      <p:cxnSp>
        <p:nvCxnSpPr>
          <p:cNvPr id="5" name="Straight Connector 4"/>
          <p:cNvCxnSpPr/>
          <p:nvPr/>
        </p:nvCxnSpPr>
        <p:spPr>
          <a:xfrm flipV="1">
            <a:off x="1212225" y="3686084"/>
            <a:ext cx="1010188" cy="1197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2625338" y="3728219"/>
            <a:ext cx="1010188" cy="1197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2207981" y="3700517"/>
            <a:ext cx="1428694" cy="1443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225506" y="4897280"/>
            <a:ext cx="1428694" cy="14433"/>
          </a:xfrm>
          <a:prstGeom prst="line">
            <a:avLst/>
          </a:prstGeom>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1558575" y="4141664"/>
            <a:ext cx="1472105" cy="410390"/>
          </a:xfrm>
          <a:custGeom>
            <a:avLst/>
            <a:gdLst>
              <a:gd name="connsiteX0" fmla="*/ 0 w 1962806"/>
              <a:gd name="connsiteY0" fmla="*/ 384876 h 384876"/>
              <a:gd name="connsiteX1" fmla="*/ 346350 w 1962806"/>
              <a:gd name="connsiteY1" fmla="*/ 365632 h 384876"/>
              <a:gd name="connsiteX2" fmla="*/ 481042 w 1962806"/>
              <a:gd name="connsiteY2" fmla="*/ 288657 h 384876"/>
              <a:gd name="connsiteX3" fmla="*/ 538767 w 1962806"/>
              <a:gd name="connsiteY3" fmla="*/ 269413 h 384876"/>
              <a:gd name="connsiteX4" fmla="*/ 654217 w 1962806"/>
              <a:gd name="connsiteY4" fmla="*/ 192438 h 384876"/>
              <a:gd name="connsiteX5" fmla="*/ 711942 w 1962806"/>
              <a:gd name="connsiteY5" fmla="*/ 153951 h 384876"/>
              <a:gd name="connsiteX6" fmla="*/ 769667 w 1962806"/>
              <a:gd name="connsiteY6" fmla="*/ 134707 h 384876"/>
              <a:gd name="connsiteX7" fmla="*/ 885117 w 1962806"/>
              <a:gd name="connsiteY7" fmla="*/ 57732 h 384876"/>
              <a:gd name="connsiteX8" fmla="*/ 942842 w 1962806"/>
              <a:gd name="connsiteY8" fmla="*/ 19244 h 384876"/>
              <a:gd name="connsiteX9" fmla="*/ 1039050 w 1962806"/>
              <a:gd name="connsiteY9" fmla="*/ 0 h 384876"/>
              <a:gd name="connsiteX10" fmla="*/ 1346917 w 1962806"/>
              <a:gd name="connsiteY10" fmla="*/ 19244 h 384876"/>
              <a:gd name="connsiteX11" fmla="*/ 1404642 w 1962806"/>
              <a:gd name="connsiteY11" fmla="*/ 57732 h 384876"/>
              <a:gd name="connsiteX12" fmla="*/ 1481608 w 1962806"/>
              <a:gd name="connsiteY12" fmla="*/ 96219 h 384876"/>
              <a:gd name="connsiteX13" fmla="*/ 1577817 w 1962806"/>
              <a:gd name="connsiteY13" fmla="*/ 173194 h 384876"/>
              <a:gd name="connsiteX14" fmla="*/ 1693267 w 1962806"/>
              <a:gd name="connsiteY14" fmla="*/ 211682 h 384876"/>
              <a:gd name="connsiteX15" fmla="*/ 1904925 w 1962806"/>
              <a:gd name="connsiteY15" fmla="*/ 153951 h 384876"/>
              <a:gd name="connsiteX16" fmla="*/ 1962650 w 1962806"/>
              <a:gd name="connsiteY16" fmla="*/ 115463 h 38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2806" h="384876">
                <a:moveTo>
                  <a:pt x="0" y="384876"/>
                </a:moveTo>
                <a:cubicBezTo>
                  <a:pt x="115450" y="378461"/>
                  <a:pt x="231782" y="381256"/>
                  <a:pt x="346350" y="365632"/>
                </a:cubicBezTo>
                <a:cubicBezTo>
                  <a:pt x="392737" y="359306"/>
                  <a:pt x="440782" y="308789"/>
                  <a:pt x="481042" y="288657"/>
                </a:cubicBezTo>
                <a:cubicBezTo>
                  <a:pt x="499183" y="279585"/>
                  <a:pt x="521037" y="279264"/>
                  <a:pt x="538767" y="269413"/>
                </a:cubicBezTo>
                <a:cubicBezTo>
                  <a:pt x="579198" y="246949"/>
                  <a:pt x="615734" y="218096"/>
                  <a:pt x="654217" y="192438"/>
                </a:cubicBezTo>
                <a:cubicBezTo>
                  <a:pt x="673459" y="179609"/>
                  <a:pt x="690003" y="161265"/>
                  <a:pt x="711942" y="153951"/>
                </a:cubicBezTo>
                <a:cubicBezTo>
                  <a:pt x="731184" y="147536"/>
                  <a:pt x="751937" y="144558"/>
                  <a:pt x="769667" y="134707"/>
                </a:cubicBezTo>
                <a:cubicBezTo>
                  <a:pt x="810098" y="112243"/>
                  <a:pt x="846634" y="83390"/>
                  <a:pt x="885117" y="57732"/>
                </a:cubicBezTo>
                <a:cubicBezTo>
                  <a:pt x="904359" y="44903"/>
                  <a:pt x="920165" y="23780"/>
                  <a:pt x="942842" y="19244"/>
                </a:cubicBezTo>
                <a:lnTo>
                  <a:pt x="1039050" y="0"/>
                </a:lnTo>
                <a:cubicBezTo>
                  <a:pt x="1141672" y="6415"/>
                  <a:pt x="1245353" y="3206"/>
                  <a:pt x="1346917" y="19244"/>
                </a:cubicBezTo>
                <a:cubicBezTo>
                  <a:pt x="1369760" y="22851"/>
                  <a:pt x="1384563" y="46257"/>
                  <a:pt x="1404642" y="57732"/>
                </a:cubicBezTo>
                <a:cubicBezTo>
                  <a:pt x="1429546" y="71965"/>
                  <a:pt x="1457742" y="80307"/>
                  <a:pt x="1481608" y="96219"/>
                </a:cubicBezTo>
                <a:cubicBezTo>
                  <a:pt x="1561572" y="149534"/>
                  <a:pt x="1472966" y="126589"/>
                  <a:pt x="1577817" y="173194"/>
                </a:cubicBezTo>
                <a:cubicBezTo>
                  <a:pt x="1614886" y="189671"/>
                  <a:pt x="1693267" y="211682"/>
                  <a:pt x="1693267" y="211682"/>
                </a:cubicBezTo>
                <a:cubicBezTo>
                  <a:pt x="1970267" y="177053"/>
                  <a:pt x="1759399" y="226721"/>
                  <a:pt x="1904925" y="153951"/>
                </a:cubicBezTo>
                <a:cubicBezTo>
                  <a:pt x="1968735" y="122042"/>
                  <a:pt x="1962650" y="158353"/>
                  <a:pt x="1962650" y="115463"/>
                </a:cubicBez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cxnSp>
        <p:nvCxnSpPr>
          <p:cNvPr id="25" name="Straight Connector 24"/>
          <p:cNvCxnSpPr/>
          <p:nvPr/>
        </p:nvCxnSpPr>
        <p:spPr>
          <a:xfrm flipV="1">
            <a:off x="4704587" y="3556193"/>
            <a:ext cx="0" cy="1443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58956" y="3511732"/>
            <a:ext cx="0" cy="1443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4703435" y="3569464"/>
            <a:ext cx="12711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5236242" y="3221913"/>
            <a:ext cx="12711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a:off x="4701136" y="3209805"/>
            <a:ext cx="595133" cy="34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5897780" y="3223075"/>
            <a:ext cx="595133" cy="34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477330" y="3236345"/>
            <a:ext cx="0" cy="1443283"/>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5939923" y="4636330"/>
            <a:ext cx="595133" cy="342901"/>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4687854" y="4968286"/>
            <a:ext cx="127110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4728848" y="4608626"/>
            <a:ext cx="595133" cy="342901"/>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5293968" y="3193047"/>
            <a:ext cx="0" cy="144328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5265104" y="4636331"/>
            <a:ext cx="1271102"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733450" y="3787118"/>
            <a:ext cx="562819" cy="721642"/>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5958956" y="3425135"/>
            <a:ext cx="562819" cy="721642"/>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flipV="1">
            <a:off x="4716719" y="4133507"/>
            <a:ext cx="1286681" cy="387362"/>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V="1">
            <a:off x="5249525" y="3439568"/>
            <a:ext cx="1286681" cy="387362"/>
          </a:xfrm>
          <a:prstGeom prst="line">
            <a:avLst/>
          </a:prstGeom>
        </p:spPr>
        <p:style>
          <a:lnRef idx="2">
            <a:schemeClr val="dk1"/>
          </a:lnRef>
          <a:fillRef idx="0">
            <a:schemeClr val="dk1"/>
          </a:fillRef>
          <a:effectRef idx="1">
            <a:schemeClr val="dk1"/>
          </a:effectRef>
          <a:fontRef idx="minor">
            <a:schemeClr val="tx1"/>
          </a:fontRef>
        </p:style>
      </p:cxnSp>
      <p:sp>
        <p:nvSpPr>
          <p:cNvPr id="47" name="Freeform 46"/>
          <p:cNvSpPr/>
          <p:nvPr/>
        </p:nvSpPr>
        <p:spPr>
          <a:xfrm>
            <a:off x="4733594" y="3455018"/>
            <a:ext cx="1775044" cy="1082462"/>
          </a:xfrm>
          <a:custGeom>
            <a:avLst/>
            <a:gdLst>
              <a:gd name="connsiteX0" fmla="*/ 0 w 2366725"/>
              <a:gd name="connsiteY0" fmla="*/ 1443283 h 1443283"/>
              <a:gd name="connsiteX1" fmla="*/ 711941 w 2366725"/>
              <a:gd name="connsiteY1" fmla="*/ 481094 h 1443283"/>
              <a:gd name="connsiteX2" fmla="*/ 2366725 w 2366725"/>
              <a:gd name="connsiteY2" fmla="*/ 0 h 1443283"/>
              <a:gd name="connsiteX3" fmla="*/ 1616300 w 2366725"/>
              <a:gd name="connsiteY3" fmla="*/ 923701 h 1443283"/>
              <a:gd name="connsiteX4" fmla="*/ 0 w 2366725"/>
              <a:gd name="connsiteY4" fmla="*/ 1443283 h 144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725" h="1443283">
                <a:moveTo>
                  <a:pt x="0" y="1443283"/>
                </a:moveTo>
                <a:lnTo>
                  <a:pt x="711941" y="481094"/>
                </a:lnTo>
                <a:lnTo>
                  <a:pt x="2366725" y="0"/>
                </a:lnTo>
                <a:lnTo>
                  <a:pt x="1616300" y="923701"/>
                </a:lnTo>
                <a:lnTo>
                  <a:pt x="0" y="1443283"/>
                </a:lnTo>
                <a:close/>
              </a:path>
            </a:pathLst>
          </a:custGeom>
          <a:gradFill flip="none" rotWithShape="1">
            <a:gsLst>
              <a:gs pos="0">
                <a:schemeClr val="accent1">
                  <a:shade val="51000"/>
                  <a:satMod val="130000"/>
                  <a:alpha val="43000"/>
                </a:schemeClr>
              </a:gs>
              <a:gs pos="49000">
                <a:schemeClr val="accent1">
                  <a:shade val="93000"/>
                  <a:satMod val="130000"/>
                  <a:alpha val="43000"/>
                </a:schemeClr>
              </a:gs>
              <a:gs pos="84000">
                <a:schemeClr val="bg1">
                  <a:alpha val="4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Oval 51"/>
          <p:cNvSpPr/>
          <p:nvPr/>
        </p:nvSpPr>
        <p:spPr>
          <a:xfrm>
            <a:off x="5105400" y="4475189"/>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Oval 52"/>
          <p:cNvSpPr/>
          <p:nvPr/>
        </p:nvSpPr>
        <p:spPr>
          <a:xfrm>
            <a:off x="5534025" y="4360889"/>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Oval 53"/>
          <p:cNvSpPr/>
          <p:nvPr/>
        </p:nvSpPr>
        <p:spPr>
          <a:xfrm>
            <a:off x="5738813" y="4694264"/>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Oval 54"/>
          <p:cNvSpPr/>
          <p:nvPr/>
        </p:nvSpPr>
        <p:spPr>
          <a:xfrm>
            <a:off x="4905375" y="3703664"/>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Oval 55"/>
          <p:cNvSpPr/>
          <p:nvPr/>
        </p:nvSpPr>
        <p:spPr>
          <a:xfrm>
            <a:off x="5143500" y="4017989"/>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Oval 56"/>
          <p:cNvSpPr/>
          <p:nvPr/>
        </p:nvSpPr>
        <p:spPr>
          <a:xfrm>
            <a:off x="5572125" y="3541739"/>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Oval 57"/>
          <p:cNvSpPr/>
          <p:nvPr/>
        </p:nvSpPr>
        <p:spPr>
          <a:xfrm>
            <a:off x="5429250" y="3375051"/>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1" name="Oval 60"/>
          <p:cNvSpPr/>
          <p:nvPr/>
        </p:nvSpPr>
        <p:spPr>
          <a:xfrm>
            <a:off x="5934075" y="3327426"/>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3" name="Oval 62"/>
          <p:cNvSpPr/>
          <p:nvPr/>
        </p:nvSpPr>
        <p:spPr>
          <a:xfrm>
            <a:off x="2230270" y="3906714"/>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4" name="Oval 63"/>
          <p:cNvSpPr/>
          <p:nvPr/>
        </p:nvSpPr>
        <p:spPr>
          <a:xfrm>
            <a:off x="2506496" y="3852740"/>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5" name="Oval 64"/>
          <p:cNvSpPr/>
          <p:nvPr/>
        </p:nvSpPr>
        <p:spPr>
          <a:xfrm>
            <a:off x="1992145" y="4049589"/>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6" name="Oval 65"/>
          <p:cNvSpPr/>
          <p:nvPr/>
        </p:nvSpPr>
        <p:spPr>
          <a:xfrm>
            <a:off x="2919245" y="3909889"/>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7" name="Oval 66"/>
          <p:cNvSpPr/>
          <p:nvPr/>
        </p:nvSpPr>
        <p:spPr>
          <a:xfrm>
            <a:off x="2754145" y="4113089"/>
            <a:ext cx="123825" cy="123825"/>
          </a:xfrm>
          <a:prstGeom prst="ellipse">
            <a:avLst/>
          </a:prstGeom>
          <a:solidFill>
            <a:srgbClr val="0072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Oval 67"/>
          <p:cNvSpPr/>
          <p:nvPr/>
        </p:nvSpPr>
        <p:spPr>
          <a:xfrm>
            <a:off x="2484270" y="4557590"/>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Oval 68"/>
          <p:cNvSpPr/>
          <p:nvPr/>
        </p:nvSpPr>
        <p:spPr>
          <a:xfrm>
            <a:off x="2315995" y="4211515"/>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Oval 69"/>
          <p:cNvSpPr/>
          <p:nvPr/>
        </p:nvSpPr>
        <p:spPr>
          <a:xfrm>
            <a:off x="2039770" y="4455989"/>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Oval 70"/>
          <p:cNvSpPr/>
          <p:nvPr/>
        </p:nvSpPr>
        <p:spPr>
          <a:xfrm>
            <a:off x="1677820" y="4627440"/>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Oval 71"/>
          <p:cNvSpPr/>
          <p:nvPr/>
        </p:nvSpPr>
        <p:spPr>
          <a:xfrm>
            <a:off x="2277895" y="4630615"/>
            <a:ext cx="123825" cy="123825"/>
          </a:xfrm>
          <a:prstGeom prst="ellipse">
            <a:avLst/>
          </a:prstGeom>
          <a:solidFill>
            <a:srgbClr val="8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73" name="Object 72"/>
          <p:cNvGraphicFramePr>
            <a:graphicFrameLocks noChangeAspect="1"/>
          </p:cNvGraphicFramePr>
          <p:nvPr/>
        </p:nvGraphicFramePr>
        <p:xfrm>
          <a:off x="3428776" y="2739740"/>
          <a:ext cx="666750" cy="415528"/>
        </p:xfrm>
        <a:graphic>
          <a:graphicData uri="http://schemas.openxmlformats.org/presentationml/2006/ole">
            <mc:AlternateContent xmlns:mc="http://schemas.openxmlformats.org/markup-compatibility/2006">
              <mc:Choice xmlns:v="urn:schemas-microsoft-com:vml" Requires="v">
                <p:oleObj name="Equation" r:id="rId4" imgW="301625" imgH="191770" progId="Equation.DSMT4">
                  <p:embed/>
                </p:oleObj>
              </mc:Choice>
              <mc:Fallback>
                <p:oleObj name="Equation" r:id="rId4" imgW="301625" imgH="191770" progId="Equation.DSMT4">
                  <p:embed/>
                  <p:pic>
                    <p:nvPicPr>
                      <p:cNvPr id="0" name="Object 72"/>
                      <p:cNvPicPr/>
                      <p:nvPr/>
                    </p:nvPicPr>
                    <p:blipFill>
                      <a:blip r:embed="rId5"/>
                      <a:stretch>
                        <a:fillRect/>
                      </a:stretch>
                    </p:blipFill>
                    <p:spPr>
                      <a:xfrm>
                        <a:off x="3428776" y="2739740"/>
                        <a:ext cx="666750" cy="415528"/>
                      </a:xfrm>
                      <a:prstGeom prst="rect">
                        <a:avLst/>
                      </a:prstGeom>
                    </p:spPr>
                  </p:pic>
                </p:oleObj>
              </mc:Fallback>
            </mc:AlternateContent>
          </a:graphicData>
        </a:graphic>
      </p:graphicFrame>
      <p:sp>
        <p:nvSpPr>
          <p:cNvPr id="76" name="Freeform 75"/>
          <p:cNvSpPr/>
          <p:nvPr/>
        </p:nvSpPr>
        <p:spPr>
          <a:xfrm>
            <a:off x="3131581" y="3107297"/>
            <a:ext cx="1674025" cy="333431"/>
          </a:xfrm>
          <a:custGeom>
            <a:avLst/>
            <a:gdLst>
              <a:gd name="connsiteX0" fmla="*/ 0 w 2232033"/>
              <a:gd name="connsiteY0" fmla="*/ 444574 h 444574"/>
              <a:gd name="connsiteX1" fmla="*/ 1135259 w 2232033"/>
              <a:gd name="connsiteY1" fmla="*/ 1967 h 444574"/>
              <a:gd name="connsiteX2" fmla="*/ 2232033 w 2232033"/>
              <a:gd name="connsiteY2" fmla="*/ 271380 h 444574"/>
            </a:gdLst>
            <a:ahLst/>
            <a:cxnLst>
              <a:cxn ang="0">
                <a:pos x="connsiteX0" y="connsiteY0"/>
              </a:cxn>
              <a:cxn ang="0">
                <a:pos x="connsiteX1" y="connsiteY1"/>
              </a:cxn>
              <a:cxn ang="0">
                <a:pos x="connsiteX2" y="connsiteY2"/>
              </a:cxn>
            </a:cxnLst>
            <a:rect l="l" t="t" r="r" b="b"/>
            <a:pathLst>
              <a:path w="2232033" h="444574">
                <a:moveTo>
                  <a:pt x="0" y="444574"/>
                </a:moveTo>
                <a:cubicBezTo>
                  <a:pt x="381627" y="237703"/>
                  <a:pt x="763254" y="30833"/>
                  <a:pt x="1135259" y="1967"/>
                </a:cubicBezTo>
                <a:cubicBezTo>
                  <a:pt x="1507264" y="-26899"/>
                  <a:pt x="2232033" y="271380"/>
                  <a:pt x="2232033" y="271380"/>
                </a:cubicBezTo>
              </a:path>
            </a:pathLst>
          </a:custGeom>
          <a:ln>
            <a:tailEnd type="stealth"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35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1911434" y="2034995"/>
          <a:ext cx="4225529" cy="498872"/>
        </p:xfrm>
        <a:graphic>
          <a:graphicData uri="http://schemas.openxmlformats.org/presentationml/2006/ole">
            <mc:AlternateContent xmlns:mc="http://schemas.openxmlformats.org/markup-compatibility/2006">
              <mc:Choice xmlns:v="urn:schemas-microsoft-com:vml" Requires="v">
                <p:oleObj name="Equation" r:id="rId3" imgW="1929130" imgH="228600" progId="Equation.DSMT4">
                  <p:embed/>
                </p:oleObj>
              </mc:Choice>
              <mc:Fallback>
                <p:oleObj name="Equation" r:id="rId3" imgW="1929130" imgH="228600" progId="Equation.DSMT4">
                  <p:embed/>
                  <p:pic>
                    <p:nvPicPr>
                      <p:cNvPr id="0" name="Object 9"/>
                      <p:cNvPicPr/>
                      <p:nvPr/>
                    </p:nvPicPr>
                    <p:blipFill>
                      <a:blip r:embed="rId4"/>
                      <a:stretch>
                        <a:fillRect/>
                      </a:stretch>
                    </p:blipFill>
                    <p:spPr>
                      <a:xfrm>
                        <a:off x="1911434" y="2034995"/>
                        <a:ext cx="4225529" cy="498872"/>
                      </a:xfrm>
                      <a:prstGeom prst="rect">
                        <a:avLst/>
                      </a:prstGeom>
                    </p:spPr>
                  </p:pic>
                </p:oleObj>
              </mc:Fallback>
            </mc:AlternateContent>
          </a:graphicData>
        </a:graphic>
      </p:graphicFrame>
      <p:sp>
        <p:nvSpPr>
          <p:cNvPr id="12" name="TextBox 11"/>
          <p:cNvSpPr txBox="1"/>
          <p:nvPr/>
        </p:nvSpPr>
        <p:spPr>
          <a:xfrm>
            <a:off x="2066608" y="5148479"/>
            <a:ext cx="404495" cy="460375"/>
          </a:xfrm>
          <a:prstGeom prst="rect">
            <a:avLst/>
          </a:prstGeom>
          <a:noFill/>
        </p:spPr>
        <p:txBody>
          <a:bodyPr wrap="none" rtlCol="0">
            <a:spAutoFit/>
          </a:bodyPr>
          <a:lstStyle/>
          <a:p>
            <a:r>
              <a:rPr lang="en-US" sz="2400" dirty="0"/>
              <a:t>+</a:t>
            </a:r>
          </a:p>
        </p:txBody>
      </p:sp>
      <p:sp>
        <p:nvSpPr>
          <p:cNvPr id="13" name="TextBox 12"/>
          <p:cNvSpPr txBox="1"/>
          <p:nvPr/>
        </p:nvSpPr>
        <p:spPr>
          <a:xfrm>
            <a:off x="2380289" y="4709111"/>
            <a:ext cx="404495" cy="460375"/>
          </a:xfrm>
          <a:prstGeom prst="rect">
            <a:avLst/>
          </a:prstGeom>
          <a:noFill/>
        </p:spPr>
        <p:txBody>
          <a:bodyPr wrap="none" rtlCol="0">
            <a:spAutoFit/>
          </a:bodyPr>
          <a:lstStyle/>
          <a:p>
            <a:r>
              <a:rPr lang="en-US" sz="2400" dirty="0"/>
              <a:t>+</a:t>
            </a:r>
          </a:p>
        </p:txBody>
      </p:sp>
      <p:sp>
        <p:nvSpPr>
          <p:cNvPr id="15" name="TextBox 14"/>
          <p:cNvSpPr txBox="1"/>
          <p:nvPr/>
        </p:nvSpPr>
        <p:spPr>
          <a:xfrm>
            <a:off x="1833077" y="4661563"/>
            <a:ext cx="404495" cy="460375"/>
          </a:xfrm>
          <a:prstGeom prst="rect">
            <a:avLst/>
          </a:prstGeom>
          <a:noFill/>
        </p:spPr>
        <p:txBody>
          <a:bodyPr wrap="none" rtlCol="0">
            <a:spAutoFit/>
          </a:bodyPr>
          <a:lstStyle/>
          <a:p>
            <a:r>
              <a:rPr lang="en-US" sz="2400" dirty="0"/>
              <a:t>+</a:t>
            </a:r>
          </a:p>
        </p:txBody>
      </p:sp>
      <p:sp>
        <p:nvSpPr>
          <p:cNvPr id="18" name="TextBox 17"/>
          <p:cNvSpPr txBox="1"/>
          <p:nvPr/>
        </p:nvSpPr>
        <p:spPr>
          <a:xfrm>
            <a:off x="2808271" y="4760537"/>
            <a:ext cx="404495" cy="460375"/>
          </a:xfrm>
          <a:prstGeom prst="rect">
            <a:avLst/>
          </a:prstGeom>
          <a:noFill/>
        </p:spPr>
        <p:txBody>
          <a:bodyPr wrap="none" rtlCol="0">
            <a:spAutoFit/>
          </a:bodyPr>
          <a:lstStyle/>
          <a:p>
            <a:r>
              <a:rPr lang="en-US" sz="2400" dirty="0"/>
              <a:t>+</a:t>
            </a:r>
          </a:p>
        </p:txBody>
      </p:sp>
      <p:sp>
        <p:nvSpPr>
          <p:cNvPr id="19" name="TextBox 18"/>
          <p:cNvSpPr txBox="1"/>
          <p:nvPr/>
        </p:nvSpPr>
        <p:spPr>
          <a:xfrm>
            <a:off x="1336163" y="4893897"/>
            <a:ext cx="404495" cy="460375"/>
          </a:xfrm>
          <a:prstGeom prst="rect">
            <a:avLst/>
          </a:prstGeom>
          <a:noFill/>
        </p:spPr>
        <p:txBody>
          <a:bodyPr wrap="none" rtlCol="0">
            <a:spAutoFit/>
          </a:bodyPr>
          <a:lstStyle/>
          <a:p>
            <a:r>
              <a:rPr lang="en-US" sz="2400" dirty="0"/>
              <a:t>+</a:t>
            </a:r>
          </a:p>
        </p:txBody>
      </p:sp>
      <p:sp>
        <p:nvSpPr>
          <p:cNvPr id="20" name="TextBox 19"/>
          <p:cNvSpPr txBox="1"/>
          <p:nvPr/>
        </p:nvSpPr>
        <p:spPr>
          <a:xfrm>
            <a:off x="5985081" y="5433142"/>
            <a:ext cx="404495" cy="460375"/>
          </a:xfrm>
          <a:prstGeom prst="rect">
            <a:avLst/>
          </a:prstGeom>
          <a:noFill/>
        </p:spPr>
        <p:txBody>
          <a:bodyPr wrap="none" rtlCol="0">
            <a:spAutoFit/>
          </a:bodyPr>
          <a:lstStyle/>
          <a:p>
            <a:r>
              <a:rPr lang="en-US" sz="2400" dirty="0"/>
              <a:t>−</a:t>
            </a:r>
          </a:p>
        </p:txBody>
      </p:sp>
      <p:sp>
        <p:nvSpPr>
          <p:cNvPr id="21" name="TextBox 20"/>
          <p:cNvSpPr txBox="1"/>
          <p:nvPr/>
        </p:nvSpPr>
        <p:spPr>
          <a:xfrm>
            <a:off x="5263712" y="4116378"/>
            <a:ext cx="404495" cy="460375"/>
          </a:xfrm>
          <a:prstGeom prst="rect">
            <a:avLst/>
          </a:prstGeom>
          <a:noFill/>
        </p:spPr>
        <p:txBody>
          <a:bodyPr wrap="none" rtlCol="0">
            <a:spAutoFit/>
          </a:bodyPr>
          <a:lstStyle/>
          <a:p>
            <a:r>
              <a:rPr lang="en-US" sz="2400" dirty="0"/>
              <a:t>−</a:t>
            </a:r>
          </a:p>
        </p:txBody>
      </p:sp>
      <p:sp>
        <p:nvSpPr>
          <p:cNvPr id="22" name="TextBox 21"/>
          <p:cNvSpPr txBox="1"/>
          <p:nvPr/>
        </p:nvSpPr>
        <p:spPr>
          <a:xfrm>
            <a:off x="5562169" y="4846160"/>
            <a:ext cx="404495" cy="460375"/>
          </a:xfrm>
          <a:prstGeom prst="rect">
            <a:avLst/>
          </a:prstGeom>
          <a:noFill/>
        </p:spPr>
        <p:txBody>
          <a:bodyPr wrap="none" rtlCol="0">
            <a:spAutoFit/>
          </a:bodyPr>
          <a:lstStyle/>
          <a:p>
            <a:r>
              <a:rPr lang="en-US" sz="2400" dirty="0"/>
              <a:t>−</a:t>
            </a:r>
          </a:p>
        </p:txBody>
      </p:sp>
      <p:sp>
        <p:nvSpPr>
          <p:cNvPr id="23" name="TextBox 22"/>
          <p:cNvSpPr txBox="1"/>
          <p:nvPr/>
        </p:nvSpPr>
        <p:spPr>
          <a:xfrm>
            <a:off x="5689590" y="4045632"/>
            <a:ext cx="404495" cy="460375"/>
          </a:xfrm>
          <a:prstGeom prst="rect">
            <a:avLst/>
          </a:prstGeom>
          <a:noFill/>
        </p:spPr>
        <p:txBody>
          <a:bodyPr wrap="none" rtlCol="0">
            <a:spAutoFit/>
          </a:bodyPr>
          <a:lstStyle/>
          <a:p>
            <a:r>
              <a:rPr lang="en-US" sz="2400" dirty="0"/>
              <a:t>−</a:t>
            </a:r>
          </a:p>
        </p:txBody>
      </p:sp>
      <p:sp>
        <p:nvSpPr>
          <p:cNvPr id="24" name="TextBox 23"/>
          <p:cNvSpPr txBox="1"/>
          <p:nvPr/>
        </p:nvSpPr>
        <p:spPr>
          <a:xfrm>
            <a:off x="4892051" y="5285831"/>
            <a:ext cx="404495" cy="460375"/>
          </a:xfrm>
          <a:prstGeom prst="rect">
            <a:avLst/>
          </a:prstGeom>
          <a:noFill/>
        </p:spPr>
        <p:txBody>
          <a:bodyPr wrap="none" rtlCol="0">
            <a:spAutoFit/>
          </a:bodyPr>
          <a:lstStyle/>
          <a:p>
            <a:r>
              <a:rPr lang="en-US" sz="2400" dirty="0"/>
              <a:t>−</a:t>
            </a:r>
          </a:p>
        </p:txBody>
      </p:sp>
      <p:graphicFrame>
        <p:nvGraphicFramePr>
          <p:cNvPr id="25" name="Object 24"/>
          <p:cNvGraphicFramePr>
            <a:graphicFrameLocks noChangeAspect="1"/>
          </p:cNvGraphicFramePr>
          <p:nvPr/>
        </p:nvGraphicFramePr>
        <p:xfrm>
          <a:off x="4740175" y="3528723"/>
          <a:ext cx="1227534" cy="456010"/>
        </p:xfrm>
        <a:graphic>
          <a:graphicData uri="http://schemas.openxmlformats.org/presentationml/2006/ole">
            <mc:AlternateContent xmlns:mc="http://schemas.openxmlformats.org/markup-compatibility/2006">
              <mc:Choice xmlns:v="urn:schemas-microsoft-com:vml" Requires="v">
                <p:oleObj name="Equation" r:id="rId5" imgW="539750" imgH="201295" progId="Equation.DSMT4">
                  <p:embed/>
                </p:oleObj>
              </mc:Choice>
              <mc:Fallback>
                <p:oleObj name="Equation" r:id="rId5" imgW="539750" imgH="201295" progId="Equation.DSMT4">
                  <p:embed/>
                  <p:pic>
                    <p:nvPicPr>
                      <p:cNvPr id="0" name="Object 24"/>
                      <p:cNvPicPr>
                        <a:picLocks noChangeAspect="1" noChangeArrowheads="1"/>
                      </p:cNvPicPr>
                      <p:nvPr/>
                    </p:nvPicPr>
                    <p:blipFill>
                      <a:blip r:embed="rId6"/>
                      <a:srcRect/>
                      <a:stretch>
                        <a:fillRect/>
                      </a:stretch>
                    </p:blipFill>
                    <p:spPr bwMode="auto">
                      <a:xfrm>
                        <a:off x="4740175" y="3528723"/>
                        <a:ext cx="1227534" cy="456010"/>
                      </a:xfrm>
                      <a:prstGeom prst="rect">
                        <a:avLst/>
                      </a:prstGeom>
                      <a:noFill/>
                    </p:spPr>
                  </p:pic>
                </p:oleObj>
              </mc:Fallback>
            </mc:AlternateContent>
          </a:graphicData>
        </a:graphic>
      </p:graphicFrame>
      <p:graphicFrame>
        <p:nvGraphicFramePr>
          <p:cNvPr id="26" name="Object 25"/>
          <p:cNvGraphicFramePr>
            <a:graphicFrameLocks noChangeAspect="1"/>
          </p:cNvGraphicFramePr>
          <p:nvPr/>
        </p:nvGraphicFramePr>
        <p:xfrm>
          <a:off x="2565914" y="3582591"/>
          <a:ext cx="1226344" cy="456009"/>
        </p:xfrm>
        <a:graphic>
          <a:graphicData uri="http://schemas.openxmlformats.org/presentationml/2006/ole">
            <mc:AlternateContent xmlns:mc="http://schemas.openxmlformats.org/markup-compatibility/2006">
              <mc:Choice xmlns:v="urn:schemas-microsoft-com:vml" Requires="v">
                <p:oleObj name="Equation" r:id="rId7" imgW="539750" imgH="201295" progId="Equation.DSMT4">
                  <p:embed/>
                </p:oleObj>
              </mc:Choice>
              <mc:Fallback>
                <p:oleObj name="Equation" r:id="rId7" imgW="539750" imgH="201295" progId="Equation.DSMT4">
                  <p:embed/>
                  <p:pic>
                    <p:nvPicPr>
                      <p:cNvPr id="0" name="Object 25"/>
                      <p:cNvPicPr>
                        <a:picLocks noChangeAspect="1" noChangeArrowheads="1"/>
                      </p:cNvPicPr>
                      <p:nvPr/>
                    </p:nvPicPr>
                    <p:blipFill>
                      <a:blip r:embed="rId8"/>
                      <a:srcRect/>
                      <a:stretch>
                        <a:fillRect/>
                      </a:stretch>
                    </p:blipFill>
                    <p:spPr bwMode="auto">
                      <a:xfrm>
                        <a:off x="2565914" y="3582591"/>
                        <a:ext cx="1226344" cy="456009"/>
                      </a:xfrm>
                      <a:prstGeom prst="rect">
                        <a:avLst/>
                      </a:prstGeom>
                      <a:noFill/>
                    </p:spPr>
                  </p:pic>
                </p:oleObj>
              </mc:Fallback>
            </mc:AlternateContent>
          </a:graphicData>
        </a:graphic>
      </p:graphicFrame>
      <p:cxnSp>
        <p:nvCxnSpPr>
          <p:cNvPr id="27" name="Straight Connector 26"/>
          <p:cNvCxnSpPr/>
          <p:nvPr/>
        </p:nvCxnSpPr>
        <p:spPr>
          <a:xfrm flipV="1">
            <a:off x="3723263" y="3844847"/>
            <a:ext cx="735993" cy="215590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2986119" y="4220099"/>
            <a:ext cx="2410018" cy="1304401"/>
            <a:chOff x="3981492" y="4483799"/>
            <a:chExt cx="3213357" cy="1739201"/>
          </a:xfrm>
        </p:grpSpPr>
        <p:cxnSp>
          <p:nvCxnSpPr>
            <p:cNvPr id="31" name="Straight Arrow Connector 30"/>
            <p:cNvCxnSpPr/>
            <p:nvPr/>
          </p:nvCxnSpPr>
          <p:spPr>
            <a:xfrm>
              <a:off x="5214491" y="6004058"/>
              <a:ext cx="1453009" cy="218942"/>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981492" y="5528673"/>
              <a:ext cx="1386933" cy="225215"/>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772500" y="4483799"/>
              <a:ext cx="1422349" cy="190888"/>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056925" y="5026784"/>
              <a:ext cx="1386933" cy="225215"/>
            </a:xfrm>
            <a:prstGeom prst="straightConnector1">
              <a:avLst/>
            </a:prstGeom>
            <a:ln>
              <a:solidFill>
                <a:srgbClr val="0000FF"/>
              </a:solidFill>
              <a:headEnd type="diamond"/>
              <a:tailEnd type="diamond"/>
            </a:ln>
          </p:spPr>
          <p:style>
            <a:lnRef idx="2">
              <a:schemeClr val="accent1"/>
            </a:lnRef>
            <a:fillRef idx="0">
              <a:schemeClr val="accent1"/>
            </a:fillRef>
            <a:effectRef idx="1">
              <a:schemeClr val="accent1"/>
            </a:effectRef>
            <a:fontRef idx="minor">
              <a:schemeClr val="tx1"/>
            </a:fontRef>
          </p:style>
        </p:cxnSp>
      </p:grpSp>
      <p:sp>
        <p:nvSpPr>
          <p:cNvPr id="43" name="Oval 42"/>
          <p:cNvSpPr/>
          <p:nvPr/>
        </p:nvSpPr>
        <p:spPr>
          <a:xfrm>
            <a:off x="2895919" y="4479890"/>
            <a:ext cx="245331" cy="25979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2849045" y="4358329"/>
            <a:ext cx="404495" cy="460375"/>
          </a:xfrm>
          <a:prstGeom prst="rect">
            <a:avLst/>
          </a:prstGeom>
          <a:noFill/>
        </p:spPr>
        <p:txBody>
          <a:bodyPr wrap="none" rtlCol="0">
            <a:spAutoFit/>
          </a:bodyPr>
          <a:lstStyle/>
          <a:p>
            <a:r>
              <a:rPr lang="en-US" sz="2400" dirty="0"/>
              <a:t>+</a:t>
            </a:r>
          </a:p>
        </p:txBody>
      </p:sp>
      <p:sp>
        <p:nvSpPr>
          <p:cNvPr id="44" name="Oval 43"/>
          <p:cNvSpPr/>
          <p:nvPr/>
        </p:nvSpPr>
        <p:spPr>
          <a:xfrm>
            <a:off x="2837041" y="4853984"/>
            <a:ext cx="245331" cy="25979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Oval 44"/>
          <p:cNvSpPr/>
          <p:nvPr/>
        </p:nvSpPr>
        <p:spPr>
          <a:xfrm>
            <a:off x="4918753" y="5401269"/>
            <a:ext cx="245331" cy="25979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Oval 45"/>
          <p:cNvSpPr/>
          <p:nvPr/>
        </p:nvSpPr>
        <p:spPr>
          <a:xfrm>
            <a:off x="5302340" y="4236101"/>
            <a:ext cx="245331" cy="25979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61" name="Group 60"/>
          <p:cNvGrpSpPr/>
          <p:nvPr/>
        </p:nvGrpSpPr>
        <p:grpSpPr>
          <a:xfrm>
            <a:off x="3100420" y="4407726"/>
            <a:ext cx="5442880" cy="1030091"/>
            <a:chOff x="4133893" y="4733968"/>
            <a:chExt cx="7257173" cy="1373455"/>
          </a:xfrm>
        </p:grpSpPr>
        <p:sp>
          <p:nvSpPr>
            <p:cNvPr id="47" name="TextBox 46"/>
            <p:cNvSpPr txBox="1"/>
            <p:nvPr/>
          </p:nvSpPr>
          <p:spPr>
            <a:xfrm>
              <a:off x="9234466" y="4802850"/>
              <a:ext cx="2156600" cy="1106593"/>
            </a:xfrm>
            <a:prstGeom prst="rect">
              <a:avLst/>
            </a:prstGeom>
            <a:noFill/>
          </p:spPr>
          <p:txBody>
            <a:bodyPr wrap="square" rtlCol="0">
              <a:spAutoFit/>
            </a:bodyPr>
            <a:lstStyle/>
            <a:p>
              <a:r>
                <a:rPr lang="en-US" sz="2400" dirty="0"/>
                <a:t>Support Vectors</a:t>
              </a:r>
            </a:p>
          </p:txBody>
        </p:sp>
        <p:cxnSp>
          <p:nvCxnSpPr>
            <p:cNvPr id="49" name="Straight Arrow Connector 48"/>
            <p:cNvCxnSpPr/>
            <p:nvPr/>
          </p:nvCxnSpPr>
          <p:spPr>
            <a:xfrm flipH="1" flipV="1">
              <a:off x="7485008" y="4733968"/>
              <a:ext cx="1827958" cy="2694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p:nvPr/>
          </p:nvCxnSpPr>
          <p:spPr>
            <a:xfrm flipH="1" flipV="1">
              <a:off x="4231634" y="4790149"/>
              <a:ext cx="5004365" cy="2902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p:nvPr/>
          </p:nvCxnSpPr>
          <p:spPr>
            <a:xfrm flipH="1">
              <a:off x="4133893" y="5234307"/>
              <a:ext cx="5025140" cy="931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47" idx="1"/>
            </p:cNvCxnSpPr>
            <p:nvPr/>
          </p:nvCxnSpPr>
          <p:spPr>
            <a:xfrm flipH="1">
              <a:off x="6983193" y="5356699"/>
              <a:ext cx="2251273" cy="7507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3"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Kernels for SVM</a:t>
            </a:r>
          </a:p>
        </p:txBody>
      </p:sp>
      <p:sp>
        <p:nvSpPr>
          <p:cNvPr id="5" name="Content Placeholder 2"/>
          <p:cNvSpPr>
            <a:spLocks noGrp="1"/>
          </p:cNvSpPr>
          <p:nvPr>
            <p:ph sz="quarter" idx="10"/>
          </p:nvPr>
        </p:nvSpPr>
        <p:spPr>
          <a:xfrm>
            <a:off x="284560" y="1029451"/>
            <a:ext cx="8643938" cy="5290388"/>
          </a:xfrm>
        </p:spPr>
        <p:txBody>
          <a:bodyPr vert="horz" rtlCol="0">
            <a:normAutofit/>
          </a:bodyPr>
          <a:lstStyle/>
          <a:p>
            <a:pPr lvl="0" algn="l">
              <a:spcBef>
                <a:spcPct val="20000"/>
              </a:spcBef>
              <a:buFontTx/>
              <a:buBlip>
                <a:blip r:embed="rId9"/>
              </a:buBlip>
            </a:pPr>
            <a:r>
              <a:rPr lang="es-ES" sz="2400" dirty="0">
                <a:latin typeface="Tahoma" panose="020B0604030504040204"/>
                <a:cs typeface="Tahoma" panose="020B0604030504040204"/>
                <a:sym typeface="+mn-ea"/>
              </a:rPr>
              <a:t>minimizar            , de tal manera que</a:t>
            </a:r>
          </a:p>
        </p:txBody>
      </p:sp>
      <p:graphicFrame>
        <p:nvGraphicFramePr>
          <p:cNvPr id="11" name="Object 13"/>
          <p:cNvGraphicFramePr>
            <a:graphicFrameLocks noChangeAspect="1"/>
          </p:cNvGraphicFramePr>
          <p:nvPr/>
        </p:nvGraphicFramePr>
        <p:xfrm>
          <a:off x="2272348" y="984423"/>
          <a:ext cx="639366" cy="581025"/>
        </p:xfrm>
        <a:graphic>
          <a:graphicData uri="http://schemas.openxmlformats.org/presentationml/2006/ole">
            <mc:AlternateContent xmlns:mc="http://schemas.openxmlformats.org/markup-compatibility/2006">
              <mc:Choice xmlns:v="urn:schemas-microsoft-com:vml" Requires="v">
                <p:oleObj name="Equation" r:id="rId10" imgW="292735" imgH="265430" progId="Equation.DSMT4">
                  <p:embed/>
                </p:oleObj>
              </mc:Choice>
              <mc:Fallback>
                <p:oleObj name="Equation" r:id="rId10" imgW="292735" imgH="265430" progId="Equation.DSMT4">
                  <p:embed/>
                  <p:pic>
                    <p:nvPicPr>
                      <p:cNvPr id="0" name="Object 13"/>
                      <p:cNvPicPr/>
                      <p:nvPr/>
                    </p:nvPicPr>
                    <p:blipFill>
                      <a:blip r:embed="rId11"/>
                      <a:stretch>
                        <a:fillRect/>
                      </a:stretch>
                    </p:blipFill>
                    <p:spPr>
                      <a:xfrm>
                        <a:off x="2272348" y="984423"/>
                        <a:ext cx="639366" cy="581025"/>
                      </a:xfrm>
                      <a:prstGeom prst="rect">
                        <a:avLst/>
                      </a:prstGeom>
                    </p:spPr>
                  </p:pic>
                </p:oleObj>
              </mc:Fallback>
            </mc:AlternateContent>
          </a:graphicData>
        </a:graphic>
      </p:graphicFrame>
      <p:graphicFrame>
        <p:nvGraphicFramePr>
          <p:cNvPr id="29" name="Object 16"/>
          <p:cNvGraphicFramePr>
            <a:graphicFrameLocks noChangeAspect="1"/>
          </p:cNvGraphicFramePr>
          <p:nvPr/>
        </p:nvGraphicFramePr>
        <p:xfrm>
          <a:off x="6004951" y="1029311"/>
          <a:ext cx="1445419" cy="442913"/>
        </p:xfrm>
        <a:graphic>
          <a:graphicData uri="http://schemas.openxmlformats.org/presentationml/2006/ole">
            <mc:AlternateContent xmlns:mc="http://schemas.openxmlformats.org/markup-compatibility/2006">
              <mc:Choice xmlns:v="urn:schemas-microsoft-com:vml" Requires="v">
                <p:oleObj name="Equation" r:id="rId12" imgW="658495" imgH="201295" progId="Equation.DSMT4">
                  <p:embed/>
                </p:oleObj>
              </mc:Choice>
              <mc:Fallback>
                <p:oleObj name="Equation" r:id="rId12" imgW="658495" imgH="201295" progId="Equation.DSMT4">
                  <p:embed/>
                  <p:pic>
                    <p:nvPicPr>
                      <p:cNvPr id="0" name="Object 16"/>
                      <p:cNvPicPr/>
                      <p:nvPr/>
                    </p:nvPicPr>
                    <p:blipFill>
                      <a:blip r:embed="rId13"/>
                      <a:stretch>
                        <a:fillRect/>
                      </a:stretch>
                    </p:blipFill>
                    <p:spPr>
                      <a:xfrm>
                        <a:off x="6004951" y="1029311"/>
                        <a:ext cx="1445419" cy="44291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44" grpId="0" bldLvl="0" animBg="1"/>
      <p:bldP spid="45" grpId="0" bldLvl="0" animBg="1"/>
      <p:bldP spid="4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Una app para calcular precios</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8</a:t>
            </a:fld>
            <a:endParaRPr lang="es-ES" dirty="0"/>
          </a:p>
        </p:txBody>
      </p:sp>
      <p:pic>
        <p:nvPicPr>
          <p:cNvPr id="10" name="Imagen 9"/>
          <p:cNvPicPr>
            <a:picLocks noChangeAspect="1"/>
          </p:cNvPicPr>
          <p:nvPr/>
        </p:nvPicPr>
        <p:blipFill>
          <a:blip r:embed="rId2"/>
          <a:stretch>
            <a:fillRect/>
          </a:stretch>
        </p:blipFill>
        <p:spPr>
          <a:xfrm>
            <a:off x="821690" y="1699895"/>
            <a:ext cx="7501255" cy="363855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Kernels for SVM</a:t>
            </a:r>
          </a:p>
        </p:txBody>
      </p:sp>
      <p:sp>
        <p:nvSpPr>
          <p:cNvPr id="3" name="Content Placeholder 2"/>
          <p:cNvSpPr>
            <a:spLocks noGrp="1"/>
          </p:cNvSpPr>
          <p:nvPr>
            <p:ph sz="quarter" idx="10"/>
          </p:nvPr>
        </p:nvSpPr>
        <p:spPr>
          <a:xfrm>
            <a:off x="270128" y="1667495"/>
            <a:ext cx="8643938" cy="3967791"/>
          </a:xfrm>
        </p:spPr>
        <p:txBody>
          <a:bodyPr vert="horz" rtlCol="0">
            <a:normAutofit/>
          </a:bodyPr>
          <a:lstStyle/>
          <a:p>
            <a:pPr lvl="0" algn="l">
              <a:spcBef>
                <a:spcPct val="20000"/>
              </a:spcBef>
              <a:buFontTx/>
              <a:buBlip>
                <a:blip r:embed="rId2"/>
              </a:buBlip>
            </a:pPr>
            <a:r>
              <a:rPr lang="es-ES" sz="2400" dirty="0">
                <a:latin typeface="Tahoma" panose="020B0604030504040204"/>
                <a:cs typeface="Tahoma" panose="020B0604030504040204"/>
                <a:sym typeface="+mn-ea"/>
              </a:rPr>
              <a:t>SVM tiene una propiedad epecial:</a:t>
            </a:r>
          </a:p>
          <a:p>
            <a:pPr lvl="1" algn="l">
              <a:spcBef>
                <a:spcPct val="20000"/>
              </a:spcBef>
              <a:buFontTx/>
              <a:buBlip>
                <a:blip r:embed="rId2"/>
              </a:buBlip>
            </a:pPr>
            <a:r>
              <a:rPr lang="es-ES" sz="2100" dirty="0">
                <a:latin typeface="Tahoma" panose="020B0604030504040204"/>
                <a:cs typeface="Tahoma" panose="020B0604030504040204"/>
                <a:sym typeface="+mn-ea"/>
              </a:rPr>
              <a:t>Sólo depende de xi a través de productos internos </a:t>
            </a:r>
          </a:p>
        </p:txBody>
      </p:sp>
      <p:sp>
        <p:nvSpPr>
          <p:cNvPr id="7" name="TextBox 6"/>
          <p:cNvSpPr txBox="1"/>
          <p:nvPr/>
        </p:nvSpPr>
        <p:spPr>
          <a:xfrm>
            <a:off x="909168" y="2819703"/>
            <a:ext cx="7096125" cy="829945"/>
          </a:xfrm>
          <a:prstGeom prst="rect">
            <a:avLst/>
          </a:prstGeom>
          <a:noFill/>
        </p:spPr>
        <p:txBody>
          <a:bodyPr wrap="none" rtlCol="0">
            <a:spAutoFit/>
          </a:bodyPr>
          <a:lstStyle/>
          <a:p>
            <a:r>
              <a:rPr lang="es-ES" altLang="en-US" sz="2400" dirty="0">
                <a:solidFill>
                  <a:srgbClr val="008000"/>
                </a:solidFill>
              </a:rPr>
              <a:t>Los únicos términos de</a:t>
            </a:r>
            <a:r>
              <a:rPr lang="en-US" sz="2400" dirty="0">
                <a:solidFill>
                  <a:srgbClr val="008000"/>
                </a:solidFill>
              </a:rPr>
              <a:t> </a:t>
            </a:r>
            <a:r>
              <a:rPr lang="en-US" sz="2400" b="1" dirty="0">
                <a:solidFill>
                  <a:srgbClr val="008000"/>
                </a:solidFill>
              </a:rPr>
              <a:t>x</a:t>
            </a:r>
            <a:r>
              <a:rPr lang="en-US" sz="2400" i="1" baseline="-25000" dirty="0">
                <a:solidFill>
                  <a:srgbClr val="008000"/>
                </a:solidFill>
              </a:rPr>
              <a:t>i</a:t>
            </a:r>
            <a:r>
              <a:rPr lang="en-US" sz="2400" dirty="0">
                <a:solidFill>
                  <a:srgbClr val="008000"/>
                </a:solidFill>
              </a:rPr>
              <a:t> </a:t>
            </a:r>
            <a:r>
              <a:rPr lang="es-ES" altLang="en-US" sz="2400" dirty="0">
                <a:solidFill>
                  <a:srgbClr val="008000"/>
                </a:solidFill>
              </a:rPr>
              <a:t>son </a:t>
            </a:r>
            <a:r>
              <a:rPr lang="en-US" sz="2400" dirty="0">
                <a:solidFill>
                  <a:srgbClr val="008000"/>
                </a:solidFill>
              </a:rPr>
              <a:t>Inner Product(</a:t>
            </a:r>
            <a:r>
              <a:rPr lang="en-US" sz="2400" b="1" dirty="0">
                <a:solidFill>
                  <a:srgbClr val="008000"/>
                </a:solidFill>
              </a:rPr>
              <a:t>x</a:t>
            </a:r>
            <a:r>
              <a:rPr lang="en-US" sz="2400" i="1" baseline="-25000" dirty="0">
                <a:solidFill>
                  <a:srgbClr val="008000"/>
                </a:solidFill>
              </a:rPr>
              <a:t>i </a:t>
            </a:r>
            <a:r>
              <a:rPr lang="en-US" sz="2400" b="1" dirty="0" err="1">
                <a:solidFill>
                  <a:srgbClr val="008000"/>
                </a:solidFill>
              </a:rPr>
              <a:t>x</a:t>
            </a:r>
            <a:r>
              <a:rPr lang="en-US" sz="2400" i="1" baseline="-25000" dirty="0" err="1">
                <a:solidFill>
                  <a:srgbClr val="008000"/>
                </a:solidFill>
              </a:rPr>
              <a:t>k</a:t>
            </a:r>
            <a:r>
              <a:rPr lang="en-US" sz="2400" dirty="0">
                <a:solidFill>
                  <a:srgbClr val="008000"/>
                </a:solidFill>
              </a:rPr>
              <a:t>). </a:t>
            </a:r>
          </a:p>
          <a:p>
            <a:endParaRPr lang="en-US" sz="2400" dirty="0">
              <a:solidFill>
                <a:srgbClr val="008000"/>
              </a:solidFill>
            </a:endParaRPr>
          </a:p>
        </p:txBody>
      </p:sp>
      <p:sp>
        <p:nvSpPr>
          <p:cNvPr id="8" name="TextBox 7"/>
          <p:cNvSpPr txBox="1"/>
          <p:nvPr/>
        </p:nvSpPr>
        <p:spPr>
          <a:xfrm>
            <a:off x="909320" y="3413125"/>
            <a:ext cx="7561580" cy="645160"/>
          </a:xfrm>
          <a:prstGeom prst="rect">
            <a:avLst/>
          </a:prstGeom>
          <a:noFill/>
        </p:spPr>
        <p:txBody>
          <a:bodyPr wrap="square" rtlCol="0">
            <a:spAutoFit/>
          </a:bodyPr>
          <a:lstStyle/>
          <a:p>
            <a:r>
              <a:rPr lang="es-ES" altLang="en-US" dirty="0">
                <a:solidFill>
                  <a:srgbClr val="0000FF"/>
                </a:solidFill>
              </a:rPr>
              <a:t>Además la formulación dice que para </a:t>
            </a:r>
            <a:r>
              <a:rPr lang="en-US" dirty="0">
                <a:solidFill>
                  <a:srgbClr val="0000FF"/>
                </a:solidFill>
              </a:rPr>
              <a:t>comput</a:t>
            </a:r>
            <a:r>
              <a:rPr lang="es-ES" altLang="en-US" dirty="0">
                <a:solidFill>
                  <a:srgbClr val="0000FF"/>
                </a:solidFill>
              </a:rPr>
              <a:t>ar el</a:t>
            </a:r>
            <a:r>
              <a:rPr lang="en-US" dirty="0">
                <a:solidFill>
                  <a:srgbClr val="0000FF"/>
                </a:solidFill>
              </a:rPr>
              <a:t> Inner Product(</a:t>
            </a:r>
            <a:r>
              <a:rPr lang="en-US" b="1" dirty="0">
                <a:solidFill>
                  <a:srgbClr val="0000FF"/>
                </a:solidFill>
              </a:rPr>
              <a:t>x</a:t>
            </a:r>
            <a:r>
              <a:rPr lang="en-US" i="1" baseline="-25000" dirty="0">
                <a:solidFill>
                  <a:srgbClr val="0000FF"/>
                </a:solidFill>
              </a:rPr>
              <a:t>i </a:t>
            </a:r>
            <a:r>
              <a:rPr lang="en-US" b="1" dirty="0" err="1">
                <a:solidFill>
                  <a:srgbClr val="0000FF"/>
                </a:solidFill>
              </a:rPr>
              <a:t>x</a:t>
            </a:r>
            <a:r>
              <a:rPr lang="en-US" i="1" baseline="-25000" dirty="0" err="1">
                <a:solidFill>
                  <a:srgbClr val="0000FF"/>
                </a:solidFill>
              </a:rPr>
              <a:t>k</a:t>
            </a:r>
            <a:r>
              <a:rPr lang="en-US" dirty="0">
                <a:solidFill>
                  <a:srgbClr val="0000FF"/>
                </a:solidFill>
              </a:rPr>
              <a:t>), </a:t>
            </a:r>
            <a:r>
              <a:rPr lang="es-ES" altLang="en-US" dirty="0">
                <a:solidFill>
                  <a:srgbClr val="0000FF"/>
                </a:solidFill>
              </a:rPr>
              <a:t>simplemente tienes que reemplazarlo por su función de mapeo </a:t>
            </a:r>
            <a:r>
              <a:rPr lang="es-ES" dirty="0">
                <a:latin typeface="Tahoma" panose="020B0604030504040204"/>
                <a:cs typeface="Tahoma" panose="020B0604030504040204"/>
                <a:sym typeface="+mn-ea"/>
              </a:rPr>
              <a:t>ϕ(xi)</a:t>
            </a:r>
            <a:endParaRPr lang="es-ES" altLang="en-US" dirty="0">
              <a:solidFill>
                <a:srgbClr val="0000FF"/>
              </a:solidFill>
            </a:endParaRPr>
          </a:p>
        </p:txBody>
      </p:sp>
      <p:graphicFrame>
        <p:nvGraphicFramePr>
          <p:cNvPr id="10" name="Object 9"/>
          <p:cNvGraphicFramePr>
            <a:graphicFrameLocks noChangeAspect="1"/>
          </p:cNvGraphicFramePr>
          <p:nvPr/>
        </p:nvGraphicFramePr>
        <p:xfrm>
          <a:off x="3245353" y="4182708"/>
          <a:ext cx="3761542" cy="452045"/>
        </p:xfrm>
        <a:graphic>
          <a:graphicData uri="http://schemas.openxmlformats.org/presentationml/2006/ole">
            <mc:AlternateContent xmlns:mc="http://schemas.openxmlformats.org/markup-compatibility/2006">
              <mc:Choice xmlns:v="urn:schemas-microsoft-com:vml" Requires="v">
                <p:oleObj name="Equation" r:id="rId3" imgW="1682750" imgH="201295" progId="Equation.DSMT4">
                  <p:embed/>
                </p:oleObj>
              </mc:Choice>
              <mc:Fallback>
                <p:oleObj name="Equation" r:id="rId3" imgW="1682750" imgH="201295" progId="Equation.DSMT4">
                  <p:embed/>
                  <p:pic>
                    <p:nvPicPr>
                      <p:cNvPr id="0" name="Object 9"/>
                      <p:cNvPicPr>
                        <a:picLocks noChangeAspect="1" noChangeArrowheads="1"/>
                      </p:cNvPicPr>
                      <p:nvPr/>
                    </p:nvPicPr>
                    <p:blipFill>
                      <a:blip r:embed="rId4"/>
                      <a:srcRect/>
                      <a:stretch>
                        <a:fillRect/>
                      </a:stretch>
                    </p:blipFill>
                    <p:spPr bwMode="auto">
                      <a:xfrm>
                        <a:off x="3245353" y="4182708"/>
                        <a:ext cx="3761542" cy="452045"/>
                      </a:xfrm>
                      <a:prstGeom prst="rect">
                        <a:avLst/>
                      </a:prstGeom>
                      <a:noFill/>
                    </p:spPr>
                  </p:pic>
                </p:oleObj>
              </mc:Fallback>
            </mc:AlternateContent>
          </a:graphicData>
        </a:graphic>
      </p:graphicFrame>
      <p:sp>
        <p:nvSpPr>
          <p:cNvPr id="11" name="TextBox 10"/>
          <p:cNvSpPr/>
          <p:nvPr/>
        </p:nvSpPr>
        <p:spPr>
          <a:xfrm>
            <a:off x="463550" y="5168900"/>
            <a:ext cx="8243570" cy="1715770"/>
          </a:xfrm>
          <a:prstGeom prst="rect">
            <a:avLst/>
          </a:prstGeom>
        </p:spPr>
        <p:txBody>
          <a:bodyPr vert="horz" wrap="square" rtlCol="0">
            <a:normAutofit/>
          </a:bodyPr>
          <a:lstStyle/>
          <a:p>
            <a:pPr marL="342900" lvl="0" indent="-342900" algn="l">
              <a:spcBef>
                <a:spcPct val="20000"/>
              </a:spcBef>
              <a:buFontTx/>
              <a:buBlip>
                <a:blip r:embed="rId2"/>
              </a:buBlip>
            </a:pPr>
            <a:r>
              <a:rPr lang="es-ES" sz="2400" dirty="0">
                <a:latin typeface="Tahoma" panose="020B0604030504040204"/>
                <a:cs typeface="Tahoma" panose="020B0604030504040204"/>
                <a:sym typeface="+mn-ea"/>
              </a:rPr>
              <a:t>Lo mágico es que ...Nunca necesitaremos computar ϕ(xi)</a:t>
            </a:r>
          </a:p>
          <a:p>
            <a:pPr marL="342900" lvl="0" indent="-342900" algn="l">
              <a:spcBef>
                <a:spcPct val="20000"/>
              </a:spcBef>
              <a:buFontTx/>
              <a:buBlip>
                <a:blip r:embed="rId2"/>
              </a:buBlip>
            </a:pPr>
            <a:r>
              <a:rPr lang="es-ES" sz="2400" dirty="0">
                <a:latin typeface="Tahoma" panose="020B0604030504040204"/>
                <a:cs typeface="Tahoma" panose="020B0604030504040204"/>
                <a:sym typeface="+mn-ea"/>
              </a:rPr>
              <a:t>Simplemente reemplazamos Inner Product(xi xk) por Inner Product(ϕ(xi), ϕ(xk))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182212" y="1808650"/>
            <a:ext cx="7110095" cy="460375"/>
          </a:xfrm>
          <a:prstGeom prst="rect">
            <a:avLst/>
          </a:prstGeom>
          <a:noFill/>
        </p:spPr>
        <p:txBody>
          <a:bodyPr wrap="none" rtlCol="0">
            <a:spAutoFit/>
          </a:bodyPr>
          <a:lstStyle/>
          <a:p>
            <a:r>
              <a:rPr lang="en-US" sz="2400" dirty="0">
                <a:solidFill>
                  <a:srgbClr val="800000"/>
                </a:solidFill>
              </a:rPr>
              <a:t>Inner Product(</a:t>
            </a:r>
            <a:r>
              <a:rPr lang="en-US" sz="2400" b="1" dirty="0">
                <a:solidFill>
                  <a:srgbClr val="800000"/>
                </a:solidFill>
              </a:rPr>
              <a:t>x</a:t>
            </a:r>
            <a:r>
              <a:rPr lang="en-US" sz="2400" i="1" baseline="-25000" dirty="0">
                <a:solidFill>
                  <a:srgbClr val="800000"/>
                </a:solidFill>
              </a:rPr>
              <a:t>i </a:t>
            </a:r>
            <a:r>
              <a:rPr lang="en-US" sz="2400" b="1" dirty="0" err="1">
                <a:solidFill>
                  <a:srgbClr val="800000"/>
                </a:solidFill>
              </a:rPr>
              <a:t>x</a:t>
            </a:r>
            <a:r>
              <a:rPr lang="en-US" sz="2400" i="1" baseline="-25000" dirty="0" err="1">
                <a:solidFill>
                  <a:srgbClr val="800000"/>
                </a:solidFill>
              </a:rPr>
              <a:t>k</a:t>
            </a:r>
            <a:r>
              <a:rPr lang="en-US" sz="2400" dirty="0">
                <a:solidFill>
                  <a:srgbClr val="800000"/>
                </a:solidFill>
              </a:rPr>
              <a:t>) </a:t>
            </a:r>
            <a:r>
              <a:rPr lang="en-US" sz="2400" dirty="0">
                <a:solidFill>
                  <a:srgbClr val="800000"/>
                </a:solidFill>
                <a:latin typeface="Wingdings" panose="05000000000000000000"/>
                <a:ea typeface="Wingdings" panose="05000000000000000000"/>
                <a:cs typeface="Wingdings" panose="05000000000000000000"/>
                <a:sym typeface="Wingdings" panose="05000000000000000000"/>
              </a:rPr>
              <a:t></a:t>
            </a:r>
            <a:r>
              <a:rPr lang="en-US" sz="2400" dirty="0">
                <a:solidFill>
                  <a:srgbClr val="800000"/>
                </a:solidFill>
              </a:rPr>
              <a:t>Inner Product(</a:t>
            </a:r>
            <a:r>
              <a:rPr lang="en-US" sz="2400" i="1" dirty="0" err="1">
                <a:solidFill>
                  <a:srgbClr val="800000"/>
                </a:solidFill>
              </a:rPr>
              <a:t>ϕ</a:t>
            </a:r>
            <a:r>
              <a:rPr lang="en-US" sz="2400" dirty="0">
                <a:solidFill>
                  <a:srgbClr val="800000"/>
                </a:solidFill>
              </a:rPr>
              <a:t>(</a:t>
            </a:r>
            <a:r>
              <a:rPr lang="en-US" sz="2400" b="1" dirty="0">
                <a:solidFill>
                  <a:srgbClr val="800000"/>
                </a:solidFill>
              </a:rPr>
              <a:t>x</a:t>
            </a:r>
            <a:r>
              <a:rPr lang="en-US" sz="2400" baseline="-25000" dirty="0">
                <a:solidFill>
                  <a:srgbClr val="800000"/>
                </a:solidFill>
              </a:rPr>
              <a:t>i</a:t>
            </a:r>
            <a:r>
              <a:rPr lang="en-US" sz="2400" dirty="0">
                <a:solidFill>
                  <a:srgbClr val="800000"/>
                </a:solidFill>
              </a:rPr>
              <a:t>), </a:t>
            </a:r>
            <a:r>
              <a:rPr lang="en-US" sz="2400" i="1" dirty="0" err="1">
                <a:solidFill>
                  <a:srgbClr val="800000"/>
                </a:solidFill>
              </a:rPr>
              <a:t>ϕ</a:t>
            </a:r>
            <a:r>
              <a:rPr lang="en-US" sz="2400" dirty="0">
                <a:solidFill>
                  <a:srgbClr val="800000"/>
                </a:solidFill>
              </a:rPr>
              <a:t>(</a:t>
            </a:r>
            <a:r>
              <a:rPr lang="en-US" sz="2400" b="1" dirty="0" err="1">
                <a:solidFill>
                  <a:srgbClr val="800000"/>
                </a:solidFill>
              </a:rPr>
              <a:t>x</a:t>
            </a:r>
            <a:r>
              <a:rPr lang="en-US" sz="2400" i="1" baseline="-25000" dirty="0" err="1">
                <a:solidFill>
                  <a:srgbClr val="800000"/>
                </a:solidFill>
              </a:rPr>
              <a:t>k</a:t>
            </a:r>
            <a:r>
              <a:rPr lang="en-US" sz="2400" dirty="0">
                <a:solidFill>
                  <a:srgbClr val="800000"/>
                </a:solidFill>
              </a:rPr>
              <a:t>))   </a:t>
            </a:r>
          </a:p>
        </p:txBody>
      </p:sp>
      <p:sp>
        <p:nvSpPr>
          <p:cNvPr id="9" name="TextBox 8"/>
          <p:cNvSpPr txBox="1"/>
          <p:nvPr/>
        </p:nvSpPr>
        <p:spPr>
          <a:xfrm>
            <a:off x="7314343" y="1807487"/>
            <a:ext cx="1486535" cy="460375"/>
          </a:xfrm>
          <a:prstGeom prst="rect">
            <a:avLst/>
          </a:prstGeom>
          <a:noFill/>
        </p:spPr>
        <p:txBody>
          <a:bodyPr wrap="none" rtlCol="0">
            <a:spAutoFit/>
          </a:bodyPr>
          <a:lstStyle/>
          <a:p>
            <a:r>
              <a:rPr lang="en-US" sz="2400" dirty="0">
                <a:solidFill>
                  <a:srgbClr val="800000"/>
                </a:solidFill>
              </a:rPr>
              <a:t>= K(</a:t>
            </a:r>
            <a:r>
              <a:rPr lang="en-US" sz="2400" b="1" dirty="0">
                <a:solidFill>
                  <a:srgbClr val="800000"/>
                </a:solidFill>
              </a:rPr>
              <a:t>x</a:t>
            </a:r>
            <a:r>
              <a:rPr lang="en-US" sz="2400" i="1" baseline="-25000" dirty="0">
                <a:solidFill>
                  <a:srgbClr val="800000"/>
                </a:solidFill>
              </a:rPr>
              <a:t>i </a:t>
            </a:r>
            <a:r>
              <a:rPr lang="en-US" sz="2400" b="1" dirty="0" err="1">
                <a:solidFill>
                  <a:srgbClr val="800000"/>
                </a:solidFill>
              </a:rPr>
              <a:t>x</a:t>
            </a:r>
            <a:r>
              <a:rPr lang="en-US" sz="2400" i="1" baseline="-25000" dirty="0" err="1">
                <a:solidFill>
                  <a:srgbClr val="800000"/>
                </a:solidFill>
              </a:rPr>
              <a:t>k</a:t>
            </a:r>
            <a:r>
              <a:rPr lang="en-US" sz="2400" dirty="0">
                <a:solidFill>
                  <a:srgbClr val="800000"/>
                </a:solidFill>
              </a:rPr>
              <a:t>)</a:t>
            </a:r>
          </a:p>
        </p:txBody>
      </p:sp>
      <p:graphicFrame>
        <p:nvGraphicFramePr>
          <p:cNvPr id="6" name="Object 5"/>
          <p:cNvGraphicFramePr>
            <a:graphicFrameLocks noChangeAspect="1"/>
          </p:cNvGraphicFramePr>
          <p:nvPr/>
        </p:nvGraphicFramePr>
        <p:xfrm>
          <a:off x="1331354" y="4590329"/>
          <a:ext cx="1357313" cy="452438"/>
        </p:xfrm>
        <a:graphic>
          <a:graphicData uri="http://schemas.openxmlformats.org/presentationml/2006/ole">
            <mc:AlternateContent xmlns:mc="http://schemas.openxmlformats.org/markup-compatibility/2006">
              <mc:Choice xmlns:v="urn:schemas-microsoft-com:vml" Requires="v">
                <p:oleObj name="Equation" r:id="rId3" imgW="603250" imgH="201295" progId="Equation.DSMT4">
                  <p:embed/>
                </p:oleObj>
              </mc:Choice>
              <mc:Fallback>
                <p:oleObj name="Equation" r:id="rId3" imgW="603250" imgH="201295" progId="Equation.DSMT4">
                  <p:embed/>
                  <p:pic>
                    <p:nvPicPr>
                      <p:cNvPr id="0" name="Object 5"/>
                      <p:cNvPicPr>
                        <a:picLocks noChangeAspect="1" noChangeArrowheads="1"/>
                      </p:cNvPicPr>
                      <p:nvPr/>
                    </p:nvPicPr>
                    <p:blipFill>
                      <a:blip r:embed="rId4"/>
                      <a:srcRect/>
                      <a:stretch>
                        <a:fillRect/>
                      </a:stretch>
                    </p:blipFill>
                    <p:spPr bwMode="auto">
                      <a:xfrm>
                        <a:off x="1331354" y="4590329"/>
                        <a:ext cx="1357313" cy="452438"/>
                      </a:xfrm>
                      <a:prstGeom prst="rect">
                        <a:avLst/>
                      </a:prstGeom>
                      <a:noFill/>
                    </p:spPr>
                  </p:pic>
                </p:oleObj>
              </mc:Fallback>
            </mc:AlternateContent>
          </a:graphicData>
        </a:graphic>
      </p:graphicFrame>
      <p:sp>
        <p:nvSpPr>
          <p:cNvPr id="4" name="Oval 3"/>
          <p:cNvSpPr/>
          <p:nvPr/>
        </p:nvSpPr>
        <p:spPr>
          <a:xfrm>
            <a:off x="1399832" y="4364428"/>
            <a:ext cx="115450" cy="129896"/>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Oval 7"/>
          <p:cNvSpPr/>
          <p:nvPr/>
        </p:nvSpPr>
        <p:spPr>
          <a:xfrm>
            <a:off x="2365590" y="4363264"/>
            <a:ext cx="115450" cy="129896"/>
          </a:xfrm>
          <a:prstGeom prst="ellipse">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aphicFrame>
        <p:nvGraphicFramePr>
          <p:cNvPr id="26" name="Object 25"/>
          <p:cNvGraphicFramePr>
            <a:graphicFrameLocks noChangeAspect="1"/>
          </p:cNvGraphicFramePr>
          <p:nvPr/>
        </p:nvGraphicFramePr>
        <p:xfrm>
          <a:off x="1647823" y="2428875"/>
          <a:ext cx="5823347" cy="1004888"/>
        </p:xfrm>
        <a:graphic>
          <a:graphicData uri="http://schemas.openxmlformats.org/presentationml/2006/ole">
            <mc:AlternateContent xmlns:mc="http://schemas.openxmlformats.org/markup-compatibility/2006">
              <mc:Choice xmlns:v="urn:schemas-microsoft-com:vml" Requires="v">
                <p:oleObj name="Equation" r:id="rId5" imgW="3237230" imgH="557530" progId="Equation.DSMT4">
                  <p:embed/>
                </p:oleObj>
              </mc:Choice>
              <mc:Fallback>
                <p:oleObj name="Equation" r:id="rId5" imgW="3237230" imgH="557530" progId="Equation.DSMT4">
                  <p:embed/>
                  <p:pic>
                    <p:nvPicPr>
                      <p:cNvPr id="0" name="Object 25"/>
                      <p:cNvPicPr>
                        <a:picLocks noChangeAspect="1" noChangeArrowheads="1"/>
                      </p:cNvPicPr>
                      <p:nvPr/>
                    </p:nvPicPr>
                    <p:blipFill>
                      <a:blip r:embed="rId6"/>
                      <a:srcRect/>
                      <a:stretch>
                        <a:fillRect/>
                      </a:stretch>
                    </p:blipFill>
                    <p:spPr bwMode="auto">
                      <a:xfrm>
                        <a:off x="1647823" y="2428875"/>
                        <a:ext cx="5823347" cy="1004888"/>
                      </a:xfrm>
                      <a:prstGeom prst="rect">
                        <a:avLst/>
                      </a:prstGeom>
                      <a:noFill/>
                    </p:spPr>
                  </p:pic>
                </p:oleObj>
              </mc:Fallback>
            </mc:AlternateContent>
          </a:graphicData>
        </a:graphic>
      </p:graphicFrame>
      <p:sp>
        <p:nvSpPr>
          <p:cNvPr id="3" name="Title 1"/>
          <p:cNvSpPr>
            <a:spLocks noGrp="1"/>
          </p:cNvSpPr>
          <p:nvPr/>
        </p:nvSpPr>
        <p:spPr>
          <a:xfrm>
            <a:off x="284636" y="756255"/>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Kernels for SVM</a:t>
            </a:r>
          </a:p>
        </p:txBody>
      </p:sp>
      <p:pic>
        <p:nvPicPr>
          <p:cNvPr id="40" name="Marcador de posición de contenido 39"/>
          <p:cNvPicPr>
            <a:picLocks noGrp="1" noChangeAspect="1"/>
          </p:cNvPicPr>
          <p:nvPr>
            <p:ph sz="quarter" idx="10"/>
          </p:nvPr>
        </p:nvPicPr>
        <p:blipFill>
          <a:blip r:embed="rId7"/>
          <a:stretch>
            <a:fillRect/>
          </a:stretch>
        </p:blipFill>
        <p:spPr>
          <a:xfrm>
            <a:off x="4235450" y="3544570"/>
            <a:ext cx="4519295" cy="1737360"/>
          </a:xfrm>
          <a:prstGeom prst="rect">
            <a:avLst/>
          </a:prstGeom>
        </p:spPr>
      </p:pic>
      <p:sp>
        <p:nvSpPr>
          <p:cNvPr id="25" name="Freeform 24"/>
          <p:cNvSpPr/>
          <p:nvPr/>
        </p:nvSpPr>
        <p:spPr>
          <a:xfrm>
            <a:off x="2781300" y="3752500"/>
            <a:ext cx="1701800" cy="533750"/>
          </a:xfrm>
          <a:custGeom>
            <a:avLst/>
            <a:gdLst>
              <a:gd name="connsiteX0" fmla="*/ 0 w 2269067"/>
              <a:gd name="connsiteY0" fmla="*/ 711667 h 711667"/>
              <a:gd name="connsiteX1" fmla="*/ 1083733 w 2269067"/>
              <a:gd name="connsiteY1" fmla="*/ 467 h 711667"/>
              <a:gd name="connsiteX2" fmla="*/ 2269067 w 2269067"/>
              <a:gd name="connsiteY2" fmla="*/ 593134 h 711667"/>
              <a:gd name="connsiteX3" fmla="*/ 2269067 w 2269067"/>
              <a:gd name="connsiteY3" fmla="*/ 593134 h 711667"/>
            </a:gdLst>
            <a:ahLst/>
            <a:cxnLst>
              <a:cxn ang="0">
                <a:pos x="connsiteX0" y="connsiteY0"/>
              </a:cxn>
              <a:cxn ang="0">
                <a:pos x="connsiteX1" y="connsiteY1"/>
              </a:cxn>
              <a:cxn ang="0">
                <a:pos x="connsiteX2" y="connsiteY2"/>
              </a:cxn>
              <a:cxn ang="0">
                <a:pos x="connsiteX3" y="connsiteY3"/>
              </a:cxn>
            </a:cxnLst>
            <a:rect l="l" t="t" r="r" b="b"/>
            <a:pathLst>
              <a:path w="2269067" h="711667">
                <a:moveTo>
                  <a:pt x="0" y="711667"/>
                </a:moveTo>
                <a:cubicBezTo>
                  <a:pt x="352777" y="365945"/>
                  <a:pt x="705555" y="20223"/>
                  <a:pt x="1083733" y="467"/>
                </a:cubicBezTo>
                <a:cubicBezTo>
                  <a:pt x="1461911" y="-19289"/>
                  <a:pt x="2269067" y="593134"/>
                  <a:pt x="2269067" y="593134"/>
                </a:cubicBezTo>
                <a:lnTo>
                  <a:pt x="2269067" y="593134"/>
                </a:lnTo>
              </a:path>
            </a:pathLst>
          </a:custGeom>
          <a:ln>
            <a:headEnd type="none" w="med" len="med"/>
            <a:tailEnd type="arrow"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Gaussian / Radial Basis Function (RBF) Kernels</a:t>
            </a:r>
          </a:p>
        </p:txBody>
      </p:sp>
      <p:graphicFrame>
        <p:nvGraphicFramePr>
          <p:cNvPr id="4" name="Object 3"/>
          <p:cNvGraphicFramePr>
            <a:graphicFrameLocks noChangeAspect="1"/>
          </p:cNvGraphicFramePr>
          <p:nvPr/>
        </p:nvGraphicFramePr>
        <p:xfrm>
          <a:off x="1253729" y="2376886"/>
          <a:ext cx="2649140" cy="776288"/>
        </p:xfrm>
        <a:graphic>
          <a:graphicData uri="http://schemas.openxmlformats.org/presentationml/2006/ole">
            <mc:AlternateContent xmlns:mc="http://schemas.openxmlformats.org/markup-compatibility/2006">
              <mc:Choice xmlns:v="urn:schemas-microsoft-com:vml" Requires="v">
                <p:oleObj name="Equation" r:id="rId3" imgW="1471930" imgH="429895" progId="Equation.DSMT4">
                  <p:embed/>
                </p:oleObj>
              </mc:Choice>
              <mc:Fallback>
                <p:oleObj name="Equation" r:id="rId3" imgW="1471930" imgH="429895" progId="Equation.DSMT4">
                  <p:embed/>
                  <p:pic>
                    <p:nvPicPr>
                      <p:cNvPr id="0" name="Object 3"/>
                      <p:cNvPicPr>
                        <a:picLocks noChangeAspect="1" noChangeArrowheads="1"/>
                      </p:cNvPicPr>
                      <p:nvPr/>
                    </p:nvPicPr>
                    <p:blipFill>
                      <a:blip r:embed="rId4"/>
                      <a:srcRect/>
                      <a:stretch>
                        <a:fillRect/>
                      </a:stretch>
                    </p:blipFill>
                    <p:spPr bwMode="auto">
                      <a:xfrm>
                        <a:off x="1253729" y="2376886"/>
                        <a:ext cx="2649140" cy="776288"/>
                      </a:xfrm>
                      <a:prstGeom prst="rect">
                        <a:avLst/>
                      </a:prstGeom>
                      <a:noFill/>
                    </p:spPr>
                  </p:pic>
                </p:oleObj>
              </mc:Fallback>
            </mc:AlternateContent>
          </a:graphicData>
        </a:graphic>
      </p:graphicFrame>
      <p:pic>
        <p:nvPicPr>
          <p:cNvPr id="5" name="Picture 4" descr="Screen Shot 2015-07-13 at 12.36.0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1588" y="2482051"/>
            <a:ext cx="2246312" cy="1720061"/>
          </a:xfrm>
          <a:prstGeom prst="rect">
            <a:avLst/>
          </a:prstGeom>
        </p:spPr>
      </p:pic>
      <p:pic>
        <p:nvPicPr>
          <p:cNvPr id="6" name="Picture 5"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a:off x="5411788" y="2583651"/>
            <a:ext cx="2246312" cy="1720061"/>
          </a:xfrm>
          <a:prstGeom prst="rect">
            <a:avLst/>
          </a:prstGeom>
        </p:spPr>
      </p:pic>
      <p:pic>
        <p:nvPicPr>
          <p:cNvPr id="7" name="Picture 6"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a:off x="5653088" y="3066251"/>
            <a:ext cx="2246312" cy="1720061"/>
          </a:xfrm>
          <a:prstGeom prst="rect">
            <a:avLst/>
          </a:prstGeom>
        </p:spPr>
      </p:pic>
      <p:pic>
        <p:nvPicPr>
          <p:cNvPr id="8" name="Picture 7"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a:off x="6084887" y="2278851"/>
            <a:ext cx="2246312" cy="1720061"/>
          </a:xfrm>
          <a:prstGeom prst="rect">
            <a:avLst/>
          </a:prstGeom>
        </p:spPr>
      </p:pic>
      <p:pic>
        <p:nvPicPr>
          <p:cNvPr id="9" name="Picture 8" descr="Screen Shot 2015-07-13 at 12.36.0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766869" y="3510751"/>
            <a:ext cx="2246312" cy="1720061"/>
          </a:xfrm>
          <a:prstGeom prst="rect">
            <a:avLst/>
          </a:prstGeom>
        </p:spPr>
      </p:pic>
      <p:pic>
        <p:nvPicPr>
          <p:cNvPr id="10" name="Picture 9"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rot="10800000">
            <a:off x="2097069" y="3612351"/>
            <a:ext cx="2246312" cy="1720061"/>
          </a:xfrm>
          <a:prstGeom prst="rect">
            <a:avLst/>
          </a:prstGeom>
        </p:spPr>
      </p:pic>
      <p:pic>
        <p:nvPicPr>
          <p:cNvPr id="11" name="Picture 10"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rot="10800000">
            <a:off x="1398587" y="4094951"/>
            <a:ext cx="2246312" cy="1720061"/>
          </a:xfrm>
          <a:prstGeom prst="rect">
            <a:avLst/>
          </a:prstGeom>
        </p:spPr>
      </p:pic>
      <p:pic>
        <p:nvPicPr>
          <p:cNvPr id="12" name="Picture 11" descr="Screen Shot 2015-07-13 at 12.36.00 PM.png"/>
          <p:cNvPicPr>
            <a:picLocks noChangeAspect="1"/>
          </p:cNvPicPr>
          <p:nvPr/>
        </p:nvPicPr>
        <p:blipFill>
          <a:blip r:embed="rId5">
            <a:alphaModFix amt="22000"/>
            <a:extLst>
              <a:ext uri="{28A0092B-C50C-407E-A947-70E740481C1C}">
                <a14:useLocalDpi xmlns:a14="http://schemas.microsoft.com/office/drawing/2010/main" val="0"/>
              </a:ext>
            </a:extLst>
          </a:blip>
          <a:stretch>
            <a:fillRect/>
          </a:stretch>
        </p:blipFill>
        <p:spPr>
          <a:xfrm rot="10800000">
            <a:off x="2770169" y="3307551"/>
            <a:ext cx="2246312" cy="1720061"/>
          </a:xfrm>
          <a:prstGeom prst="rect">
            <a:avLst/>
          </a:prstGeom>
        </p:spPr>
      </p:pic>
      <p:sp>
        <p:nvSpPr>
          <p:cNvPr id="13" name="Freeform 12"/>
          <p:cNvSpPr/>
          <p:nvPr/>
        </p:nvSpPr>
        <p:spPr>
          <a:xfrm>
            <a:off x="3403600" y="1860550"/>
            <a:ext cx="4483100" cy="3581400"/>
          </a:xfrm>
          <a:custGeom>
            <a:avLst/>
            <a:gdLst>
              <a:gd name="connsiteX0" fmla="*/ 0 w 5977467"/>
              <a:gd name="connsiteY0" fmla="*/ 0 h 4775200"/>
              <a:gd name="connsiteX1" fmla="*/ 1557867 w 5977467"/>
              <a:gd name="connsiteY1" fmla="*/ 711200 h 4775200"/>
              <a:gd name="connsiteX2" fmla="*/ 1828800 w 5977467"/>
              <a:gd name="connsiteY2" fmla="*/ 2048934 h 4775200"/>
              <a:gd name="connsiteX3" fmla="*/ 2455334 w 5977467"/>
              <a:gd name="connsiteY3" fmla="*/ 3064934 h 4775200"/>
              <a:gd name="connsiteX4" fmla="*/ 1608667 w 5977467"/>
              <a:gd name="connsiteY4" fmla="*/ 4199467 h 4775200"/>
              <a:gd name="connsiteX5" fmla="*/ 5977467 w 5977467"/>
              <a:gd name="connsiteY5" fmla="*/ 477520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7467" h="4775200">
                <a:moveTo>
                  <a:pt x="0" y="0"/>
                </a:moveTo>
                <a:cubicBezTo>
                  <a:pt x="626533" y="184855"/>
                  <a:pt x="1253067" y="369711"/>
                  <a:pt x="1557867" y="711200"/>
                </a:cubicBezTo>
                <a:cubicBezTo>
                  <a:pt x="1862667" y="1052689"/>
                  <a:pt x="1679222" y="1656645"/>
                  <a:pt x="1828800" y="2048934"/>
                </a:cubicBezTo>
                <a:cubicBezTo>
                  <a:pt x="1978378" y="2441223"/>
                  <a:pt x="2492023" y="2706512"/>
                  <a:pt x="2455334" y="3064934"/>
                </a:cubicBezTo>
                <a:cubicBezTo>
                  <a:pt x="2418645" y="3423356"/>
                  <a:pt x="1021645" y="3914423"/>
                  <a:pt x="1608667" y="4199467"/>
                </a:cubicBezTo>
                <a:cubicBezTo>
                  <a:pt x="2195689" y="4484511"/>
                  <a:pt x="5977467" y="4775200"/>
                  <a:pt x="5977467" y="477520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graphicFrame>
        <p:nvGraphicFramePr>
          <p:cNvPr id="14" name="Object 13"/>
          <p:cNvGraphicFramePr>
            <a:graphicFrameLocks noChangeAspect="1"/>
          </p:cNvGraphicFramePr>
          <p:nvPr/>
        </p:nvGraphicFramePr>
        <p:xfrm>
          <a:off x="2761060" y="1528763"/>
          <a:ext cx="1004888" cy="364331"/>
        </p:xfrm>
        <a:graphic>
          <a:graphicData uri="http://schemas.openxmlformats.org/presentationml/2006/ole">
            <mc:AlternateContent xmlns:mc="http://schemas.openxmlformats.org/markup-compatibility/2006">
              <mc:Choice xmlns:v="urn:schemas-microsoft-com:vml" Requires="v">
                <p:oleObj name="Equation" r:id="rId6" imgW="557530" imgH="201295" progId="Equation.DSMT4">
                  <p:embed/>
                </p:oleObj>
              </mc:Choice>
              <mc:Fallback>
                <p:oleObj name="Equation" r:id="rId6" imgW="557530" imgH="201295" progId="Equation.DSMT4">
                  <p:embed/>
                  <p:pic>
                    <p:nvPicPr>
                      <p:cNvPr id="0" name="Object 13"/>
                      <p:cNvPicPr>
                        <a:picLocks noChangeAspect="1" noChangeArrowheads="1"/>
                      </p:cNvPicPr>
                      <p:nvPr/>
                    </p:nvPicPr>
                    <p:blipFill>
                      <a:blip r:embed="rId7"/>
                      <a:srcRect/>
                      <a:stretch>
                        <a:fillRect/>
                      </a:stretch>
                    </p:blipFill>
                    <p:spPr bwMode="auto">
                      <a:xfrm>
                        <a:off x="2761060" y="1528763"/>
                        <a:ext cx="1004888" cy="364331"/>
                      </a:xfrm>
                      <a:prstGeom prst="rect">
                        <a:avLst/>
                      </a:prstGeom>
                      <a:noFill/>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6608" y="4449993"/>
            <a:ext cx="404495" cy="460375"/>
          </a:xfrm>
          <a:prstGeom prst="rect">
            <a:avLst/>
          </a:prstGeom>
          <a:noFill/>
        </p:spPr>
        <p:txBody>
          <a:bodyPr wrap="none" rtlCol="0">
            <a:spAutoFit/>
          </a:bodyPr>
          <a:lstStyle/>
          <a:p>
            <a:r>
              <a:rPr lang="en-US" sz="2400" dirty="0"/>
              <a:t>+</a:t>
            </a:r>
          </a:p>
        </p:txBody>
      </p:sp>
      <p:sp>
        <p:nvSpPr>
          <p:cNvPr id="5" name="TextBox 4"/>
          <p:cNvSpPr txBox="1"/>
          <p:nvPr/>
        </p:nvSpPr>
        <p:spPr>
          <a:xfrm>
            <a:off x="2646989" y="3820124"/>
            <a:ext cx="404495" cy="460375"/>
          </a:xfrm>
          <a:prstGeom prst="rect">
            <a:avLst/>
          </a:prstGeom>
          <a:noFill/>
        </p:spPr>
        <p:txBody>
          <a:bodyPr wrap="none" rtlCol="0">
            <a:spAutoFit/>
          </a:bodyPr>
          <a:lstStyle/>
          <a:p>
            <a:r>
              <a:rPr lang="en-US" sz="2400" dirty="0"/>
              <a:t>+</a:t>
            </a:r>
          </a:p>
        </p:txBody>
      </p:sp>
      <p:sp>
        <p:nvSpPr>
          <p:cNvPr id="6" name="TextBox 5"/>
          <p:cNvSpPr txBox="1"/>
          <p:nvPr/>
        </p:nvSpPr>
        <p:spPr>
          <a:xfrm>
            <a:off x="1896578" y="3226477"/>
            <a:ext cx="404495" cy="460375"/>
          </a:xfrm>
          <a:prstGeom prst="rect">
            <a:avLst/>
          </a:prstGeom>
          <a:noFill/>
        </p:spPr>
        <p:txBody>
          <a:bodyPr wrap="none" rtlCol="0">
            <a:spAutoFit/>
          </a:bodyPr>
          <a:lstStyle/>
          <a:p>
            <a:r>
              <a:rPr lang="en-US" sz="2400" dirty="0"/>
              <a:t>+</a:t>
            </a:r>
          </a:p>
        </p:txBody>
      </p:sp>
      <p:sp>
        <p:nvSpPr>
          <p:cNvPr id="7" name="TextBox 6"/>
          <p:cNvSpPr txBox="1"/>
          <p:nvPr/>
        </p:nvSpPr>
        <p:spPr>
          <a:xfrm>
            <a:off x="3179246" y="2910543"/>
            <a:ext cx="404495" cy="460375"/>
          </a:xfrm>
          <a:prstGeom prst="rect">
            <a:avLst/>
          </a:prstGeom>
          <a:noFill/>
        </p:spPr>
        <p:txBody>
          <a:bodyPr wrap="none" rtlCol="0">
            <a:spAutoFit/>
          </a:bodyPr>
          <a:lstStyle/>
          <a:p>
            <a:r>
              <a:rPr lang="en-US" sz="2400" dirty="0"/>
              <a:t>+</a:t>
            </a:r>
          </a:p>
        </p:txBody>
      </p:sp>
      <p:sp>
        <p:nvSpPr>
          <p:cNvPr id="8" name="TextBox 7"/>
          <p:cNvSpPr txBox="1"/>
          <p:nvPr/>
        </p:nvSpPr>
        <p:spPr>
          <a:xfrm>
            <a:off x="3481371" y="3871550"/>
            <a:ext cx="404495" cy="460375"/>
          </a:xfrm>
          <a:prstGeom prst="rect">
            <a:avLst/>
          </a:prstGeom>
          <a:noFill/>
        </p:spPr>
        <p:txBody>
          <a:bodyPr wrap="none" rtlCol="0">
            <a:spAutoFit/>
          </a:bodyPr>
          <a:lstStyle/>
          <a:p>
            <a:r>
              <a:rPr lang="en-US" sz="2400" dirty="0"/>
              <a:t>+</a:t>
            </a:r>
          </a:p>
        </p:txBody>
      </p:sp>
      <p:sp>
        <p:nvSpPr>
          <p:cNvPr id="9" name="TextBox 8"/>
          <p:cNvSpPr txBox="1"/>
          <p:nvPr/>
        </p:nvSpPr>
        <p:spPr>
          <a:xfrm>
            <a:off x="1336163" y="4195411"/>
            <a:ext cx="404495" cy="460375"/>
          </a:xfrm>
          <a:prstGeom prst="rect">
            <a:avLst/>
          </a:prstGeom>
          <a:noFill/>
        </p:spPr>
        <p:txBody>
          <a:bodyPr wrap="none" rtlCol="0">
            <a:spAutoFit/>
          </a:bodyPr>
          <a:lstStyle/>
          <a:p>
            <a:r>
              <a:rPr lang="en-US" sz="2400" dirty="0"/>
              <a:t>+</a:t>
            </a:r>
          </a:p>
        </p:txBody>
      </p:sp>
      <p:sp>
        <p:nvSpPr>
          <p:cNvPr id="10" name="TextBox 9"/>
          <p:cNvSpPr txBox="1"/>
          <p:nvPr/>
        </p:nvSpPr>
        <p:spPr>
          <a:xfrm>
            <a:off x="5515181" y="4315556"/>
            <a:ext cx="404495" cy="460375"/>
          </a:xfrm>
          <a:prstGeom prst="rect">
            <a:avLst/>
          </a:prstGeom>
          <a:noFill/>
        </p:spPr>
        <p:txBody>
          <a:bodyPr wrap="none" rtlCol="0">
            <a:spAutoFit/>
          </a:bodyPr>
          <a:lstStyle/>
          <a:p>
            <a:r>
              <a:rPr lang="en-US" sz="2400" dirty="0"/>
              <a:t>−</a:t>
            </a:r>
          </a:p>
        </p:txBody>
      </p:sp>
      <p:sp>
        <p:nvSpPr>
          <p:cNvPr id="11" name="TextBox 10"/>
          <p:cNvSpPr txBox="1"/>
          <p:nvPr/>
        </p:nvSpPr>
        <p:spPr>
          <a:xfrm>
            <a:off x="4069912" y="3684592"/>
            <a:ext cx="404495" cy="460375"/>
          </a:xfrm>
          <a:prstGeom prst="rect">
            <a:avLst/>
          </a:prstGeom>
          <a:noFill/>
        </p:spPr>
        <p:txBody>
          <a:bodyPr wrap="none" rtlCol="0">
            <a:spAutoFit/>
          </a:bodyPr>
          <a:lstStyle/>
          <a:p>
            <a:r>
              <a:rPr lang="en-US" sz="2400" dirty="0"/>
              <a:t>−</a:t>
            </a:r>
          </a:p>
        </p:txBody>
      </p:sp>
      <p:sp>
        <p:nvSpPr>
          <p:cNvPr id="12" name="TextBox 11"/>
          <p:cNvSpPr txBox="1"/>
          <p:nvPr/>
        </p:nvSpPr>
        <p:spPr>
          <a:xfrm>
            <a:off x="4558868" y="4198473"/>
            <a:ext cx="404495" cy="460375"/>
          </a:xfrm>
          <a:prstGeom prst="rect">
            <a:avLst/>
          </a:prstGeom>
          <a:noFill/>
        </p:spPr>
        <p:txBody>
          <a:bodyPr wrap="none" rtlCol="0">
            <a:spAutoFit/>
          </a:bodyPr>
          <a:lstStyle/>
          <a:p>
            <a:r>
              <a:rPr lang="en-US" sz="2400" dirty="0"/>
              <a:t>−</a:t>
            </a:r>
          </a:p>
        </p:txBody>
      </p:sp>
      <p:sp>
        <p:nvSpPr>
          <p:cNvPr id="13" name="TextBox 12"/>
          <p:cNvSpPr txBox="1"/>
          <p:nvPr/>
        </p:nvSpPr>
        <p:spPr>
          <a:xfrm>
            <a:off x="5156190" y="3258245"/>
            <a:ext cx="404495" cy="460375"/>
          </a:xfrm>
          <a:prstGeom prst="rect">
            <a:avLst/>
          </a:prstGeom>
          <a:noFill/>
        </p:spPr>
        <p:txBody>
          <a:bodyPr wrap="none" rtlCol="0">
            <a:spAutoFit/>
          </a:bodyPr>
          <a:lstStyle/>
          <a:p>
            <a:r>
              <a:rPr lang="en-US" sz="2400" dirty="0"/>
              <a:t>−</a:t>
            </a:r>
          </a:p>
        </p:txBody>
      </p:sp>
      <p:sp>
        <p:nvSpPr>
          <p:cNvPr id="14" name="TextBox 13"/>
          <p:cNvSpPr txBox="1"/>
          <p:nvPr/>
        </p:nvSpPr>
        <p:spPr>
          <a:xfrm>
            <a:off x="3609351" y="4587344"/>
            <a:ext cx="404495" cy="460375"/>
          </a:xfrm>
          <a:prstGeom prst="rect">
            <a:avLst/>
          </a:prstGeom>
          <a:noFill/>
        </p:spPr>
        <p:txBody>
          <a:bodyPr wrap="none" rtlCol="0">
            <a:spAutoFit/>
          </a:bodyPr>
          <a:lstStyle/>
          <a:p>
            <a:r>
              <a:rPr lang="en-US" sz="2400" dirty="0"/>
              <a:t>−</a:t>
            </a:r>
          </a:p>
        </p:txBody>
      </p:sp>
      <p:sp>
        <p:nvSpPr>
          <p:cNvPr id="15" name="TextBox 14"/>
          <p:cNvSpPr txBox="1"/>
          <p:nvPr/>
        </p:nvSpPr>
        <p:spPr>
          <a:xfrm>
            <a:off x="5643046" y="2440643"/>
            <a:ext cx="404495" cy="460375"/>
          </a:xfrm>
          <a:prstGeom prst="rect">
            <a:avLst/>
          </a:prstGeom>
          <a:noFill/>
        </p:spPr>
        <p:txBody>
          <a:bodyPr wrap="none" rtlCol="0">
            <a:spAutoFit/>
          </a:bodyPr>
          <a:lstStyle/>
          <a:p>
            <a:r>
              <a:rPr lang="en-US" sz="2400" dirty="0"/>
              <a:t>+</a:t>
            </a:r>
          </a:p>
        </p:txBody>
      </p:sp>
      <p:sp>
        <p:nvSpPr>
          <p:cNvPr id="16" name="TextBox 15"/>
          <p:cNvSpPr txBox="1"/>
          <p:nvPr/>
        </p:nvSpPr>
        <p:spPr>
          <a:xfrm>
            <a:off x="6024046" y="2694643"/>
            <a:ext cx="404495" cy="460375"/>
          </a:xfrm>
          <a:prstGeom prst="rect">
            <a:avLst/>
          </a:prstGeom>
          <a:noFill/>
        </p:spPr>
        <p:txBody>
          <a:bodyPr wrap="none" rtlCol="0">
            <a:spAutoFit/>
          </a:bodyPr>
          <a:lstStyle/>
          <a:p>
            <a:r>
              <a:rPr lang="en-US" sz="2400" dirty="0"/>
              <a:t>+</a:t>
            </a:r>
          </a:p>
        </p:txBody>
      </p:sp>
      <p:sp>
        <p:nvSpPr>
          <p:cNvPr id="17" name="Freeform 16"/>
          <p:cNvSpPr/>
          <p:nvPr/>
        </p:nvSpPr>
        <p:spPr>
          <a:xfrm>
            <a:off x="2501900" y="3009606"/>
            <a:ext cx="6007100" cy="2432344"/>
          </a:xfrm>
          <a:custGeom>
            <a:avLst/>
            <a:gdLst>
              <a:gd name="connsiteX0" fmla="*/ 0 w 8009466"/>
              <a:gd name="connsiteY0" fmla="*/ 3243125 h 3243125"/>
              <a:gd name="connsiteX1" fmla="*/ 965200 w 8009466"/>
              <a:gd name="connsiteY1" fmla="*/ 2142459 h 3243125"/>
              <a:gd name="connsiteX2" fmla="*/ 2269066 w 8009466"/>
              <a:gd name="connsiteY2" fmla="*/ 1719125 h 3243125"/>
              <a:gd name="connsiteX3" fmla="*/ 1625600 w 8009466"/>
              <a:gd name="connsiteY3" fmla="*/ 1058725 h 3243125"/>
              <a:gd name="connsiteX4" fmla="*/ 2099733 w 8009466"/>
              <a:gd name="connsiteY4" fmla="*/ 178192 h 3243125"/>
              <a:gd name="connsiteX5" fmla="*/ 3860800 w 8009466"/>
              <a:gd name="connsiteY5" fmla="*/ 42725 h 3243125"/>
              <a:gd name="connsiteX6" fmla="*/ 5046133 w 8009466"/>
              <a:gd name="connsiteY6" fmla="*/ 720059 h 3243125"/>
              <a:gd name="connsiteX7" fmla="*/ 5825066 w 8009466"/>
              <a:gd name="connsiteY7" fmla="*/ 1041792 h 3243125"/>
              <a:gd name="connsiteX8" fmla="*/ 7095066 w 8009466"/>
              <a:gd name="connsiteY8" fmla="*/ 1211125 h 3243125"/>
              <a:gd name="connsiteX9" fmla="*/ 8009466 w 8009466"/>
              <a:gd name="connsiteY9" fmla="*/ 686192 h 32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09466" h="3243125">
                <a:moveTo>
                  <a:pt x="0" y="3243125"/>
                </a:moveTo>
                <a:cubicBezTo>
                  <a:pt x="293511" y="2819792"/>
                  <a:pt x="587022" y="2396459"/>
                  <a:pt x="965200" y="2142459"/>
                </a:cubicBezTo>
                <a:cubicBezTo>
                  <a:pt x="1343378" y="1888459"/>
                  <a:pt x="2158999" y="1899747"/>
                  <a:pt x="2269066" y="1719125"/>
                </a:cubicBezTo>
                <a:cubicBezTo>
                  <a:pt x="2379133" y="1538503"/>
                  <a:pt x="1653822" y="1315547"/>
                  <a:pt x="1625600" y="1058725"/>
                </a:cubicBezTo>
                <a:cubicBezTo>
                  <a:pt x="1597378" y="801903"/>
                  <a:pt x="1727200" y="347525"/>
                  <a:pt x="2099733" y="178192"/>
                </a:cubicBezTo>
                <a:cubicBezTo>
                  <a:pt x="2472266" y="8859"/>
                  <a:pt x="3369733" y="-47586"/>
                  <a:pt x="3860800" y="42725"/>
                </a:cubicBezTo>
                <a:cubicBezTo>
                  <a:pt x="4351867" y="133036"/>
                  <a:pt x="4718755" y="553548"/>
                  <a:pt x="5046133" y="720059"/>
                </a:cubicBezTo>
                <a:cubicBezTo>
                  <a:pt x="5373511" y="886570"/>
                  <a:pt x="5483577" y="959948"/>
                  <a:pt x="5825066" y="1041792"/>
                </a:cubicBezTo>
                <a:cubicBezTo>
                  <a:pt x="6166555" y="1123636"/>
                  <a:pt x="6730999" y="1270392"/>
                  <a:pt x="7095066" y="1211125"/>
                </a:cubicBezTo>
                <a:cubicBezTo>
                  <a:pt x="7459133" y="1151858"/>
                  <a:pt x="8009466" y="686192"/>
                  <a:pt x="8009466" y="686192"/>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8" name="Title 1"/>
          <p:cNvSpPr>
            <a:spLocks noGrp="1"/>
          </p:cNvSpPr>
          <p:nvPr/>
        </p:nvSpPr>
        <p:spPr>
          <a:xfrm>
            <a:off x="284636" y="82801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Gaussian / Radial Basis Function (RBF) Kernels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6608" y="4449993"/>
            <a:ext cx="404495" cy="460375"/>
          </a:xfrm>
          <a:prstGeom prst="rect">
            <a:avLst/>
          </a:prstGeom>
          <a:noFill/>
        </p:spPr>
        <p:txBody>
          <a:bodyPr wrap="none" rtlCol="0">
            <a:spAutoFit/>
          </a:bodyPr>
          <a:lstStyle/>
          <a:p>
            <a:r>
              <a:rPr lang="en-US" sz="2400" dirty="0"/>
              <a:t>+</a:t>
            </a:r>
          </a:p>
        </p:txBody>
      </p:sp>
      <p:sp>
        <p:nvSpPr>
          <p:cNvPr id="5" name="TextBox 4"/>
          <p:cNvSpPr txBox="1"/>
          <p:nvPr/>
        </p:nvSpPr>
        <p:spPr>
          <a:xfrm>
            <a:off x="2989890" y="4836125"/>
            <a:ext cx="404495" cy="460375"/>
          </a:xfrm>
          <a:prstGeom prst="rect">
            <a:avLst/>
          </a:prstGeom>
          <a:noFill/>
        </p:spPr>
        <p:txBody>
          <a:bodyPr wrap="none" rtlCol="0">
            <a:spAutoFit/>
          </a:bodyPr>
          <a:lstStyle/>
          <a:p>
            <a:r>
              <a:rPr lang="en-US" sz="2400" dirty="0"/>
              <a:t>+</a:t>
            </a:r>
          </a:p>
        </p:txBody>
      </p:sp>
      <p:sp>
        <p:nvSpPr>
          <p:cNvPr id="6" name="TextBox 5"/>
          <p:cNvSpPr txBox="1"/>
          <p:nvPr/>
        </p:nvSpPr>
        <p:spPr>
          <a:xfrm>
            <a:off x="1896578" y="3226477"/>
            <a:ext cx="404495" cy="460375"/>
          </a:xfrm>
          <a:prstGeom prst="rect">
            <a:avLst/>
          </a:prstGeom>
          <a:noFill/>
        </p:spPr>
        <p:txBody>
          <a:bodyPr wrap="none" rtlCol="0">
            <a:spAutoFit/>
          </a:bodyPr>
          <a:lstStyle/>
          <a:p>
            <a:r>
              <a:rPr lang="en-US" sz="2400" dirty="0"/>
              <a:t>+</a:t>
            </a:r>
          </a:p>
        </p:txBody>
      </p:sp>
      <p:sp>
        <p:nvSpPr>
          <p:cNvPr id="7" name="TextBox 6"/>
          <p:cNvSpPr txBox="1"/>
          <p:nvPr/>
        </p:nvSpPr>
        <p:spPr>
          <a:xfrm>
            <a:off x="2925246" y="3634443"/>
            <a:ext cx="404495" cy="460375"/>
          </a:xfrm>
          <a:prstGeom prst="rect">
            <a:avLst/>
          </a:prstGeom>
          <a:noFill/>
        </p:spPr>
        <p:txBody>
          <a:bodyPr wrap="none" rtlCol="0">
            <a:spAutoFit/>
          </a:bodyPr>
          <a:lstStyle/>
          <a:p>
            <a:r>
              <a:rPr lang="en-US" sz="2400" dirty="0"/>
              <a:t>+</a:t>
            </a:r>
          </a:p>
        </p:txBody>
      </p:sp>
      <p:sp>
        <p:nvSpPr>
          <p:cNvPr id="8" name="TextBox 7"/>
          <p:cNvSpPr txBox="1"/>
          <p:nvPr/>
        </p:nvSpPr>
        <p:spPr>
          <a:xfrm flipH="1">
            <a:off x="3773158" y="4146550"/>
            <a:ext cx="36842" cy="460375"/>
          </a:xfrm>
          <a:prstGeom prst="rect">
            <a:avLst/>
          </a:prstGeom>
          <a:noFill/>
        </p:spPr>
        <p:txBody>
          <a:bodyPr wrap="square" rtlCol="0">
            <a:spAutoFit/>
          </a:bodyPr>
          <a:lstStyle/>
          <a:p>
            <a:r>
              <a:rPr lang="en-US" sz="2400" dirty="0"/>
              <a:t>+</a:t>
            </a:r>
          </a:p>
        </p:txBody>
      </p:sp>
      <p:sp>
        <p:nvSpPr>
          <p:cNvPr id="9" name="TextBox 8"/>
          <p:cNvSpPr txBox="1"/>
          <p:nvPr/>
        </p:nvSpPr>
        <p:spPr>
          <a:xfrm>
            <a:off x="1336163" y="4195411"/>
            <a:ext cx="404495" cy="460375"/>
          </a:xfrm>
          <a:prstGeom prst="rect">
            <a:avLst/>
          </a:prstGeom>
          <a:noFill/>
        </p:spPr>
        <p:txBody>
          <a:bodyPr wrap="none" rtlCol="0">
            <a:spAutoFit/>
          </a:bodyPr>
          <a:lstStyle/>
          <a:p>
            <a:r>
              <a:rPr lang="en-US" sz="2400" dirty="0"/>
              <a:t>+</a:t>
            </a:r>
          </a:p>
        </p:txBody>
      </p:sp>
      <p:sp>
        <p:nvSpPr>
          <p:cNvPr id="10" name="TextBox 9"/>
          <p:cNvSpPr txBox="1"/>
          <p:nvPr/>
        </p:nvSpPr>
        <p:spPr>
          <a:xfrm>
            <a:off x="5515181" y="4315556"/>
            <a:ext cx="404495" cy="460375"/>
          </a:xfrm>
          <a:prstGeom prst="rect">
            <a:avLst/>
          </a:prstGeom>
          <a:noFill/>
        </p:spPr>
        <p:txBody>
          <a:bodyPr wrap="none" rtlCol="0">
            <a:spAutoFit/>
          </a:bodyPr>
          <a:lstStyle/>
          <a:p>
            <a:r>
              <a:rPr lang="en-US" sz="2400" dirty="0"/>
              <a:t>−</a:t>
            </a:r>
          </a:p>
        </p:txBody>
      </p:sp>
      <p:sp>
        <p:nvSpPr>
          <p:cNvPr id="11" name="TextBox 10"/>
          <p:cNvSpPr txBox="1"/>
          <p:nvPr/>
        </p:nvSpPr>
        <p:spPr>
          <a:xfrm>
            <a:off x="4069912" y="3684592"/>
            <a:ext cx="404495" cy="460375"/>
          </a:xfrm>
          <a:prstGeom prst="rect">
            <a:avLst/>
          </a:prstGeom>
          <a:noFill/>
        </p:spPr>
        <p:txBody>
          <a:bodyPr wrap="none" rtlCol="0">
            <a:spAutoFit/>
          </a:bodyPr>
          <a:lstStyle/>
          <a:p>
            <a:r>
              <a:rPr lang="en-US" sz="2400" dirty="0"/>
              <a:t>−</a:t>
            </a:r>
          </a:p>
        </p:txBody>
      </p:sp>
      <p:sp>
        <p:nvSpPr>
          <p:cNvPr id="12" name="TextBox 11"/>
          <p:cNvSpPr txBox="1"/>
          <p:nvPr/>
        </p:nvSpPr>
        <p:spPr>
          <a:xfrm>
            <a:off x="4241369" y="4261973"/>
            <a:ext cx="404495" cy="460375"/>
          </a:xfrm>
          <a:prstGeom prst="rect">
            <a:avLst/>
          </a:prstGeom>
          <a:noFill/>
        </p:spPr>
        <p:txBody>
          <a:bodyPr wrap="none" rtlCol="0">
            <a:spAutoFit/>
          </a:bodyPr>
          <a:lstStyle/>
          <a:p>
            <a:r>
              <a:rPr lang="en-US" sz="2400" dirty="0"/>
              <a:t>−</a:t>
            </a:r>
          </a:p>
        </p:txBody>
      </p:sp>
      <p:sp>
        <p:nvSpPr>
          <p:cNvPr id="13" name="TextBox 12"/>
          <p:cNvSpPr txBox="1"/>
          <p:nvPr/>
        </p:nvSpPr>
        <p:spPr>
          <a:xfrm>
            <a:off x="5156190" y="3258245"/>
            <a:ext cx="404495" cy="460375"/>
          </a:xfrm>
          <a:prstGeom prst="rect">
            <a:avLst/>
          </a:prstGeom>
          <a:noFill/>
        </p:spPr>
        <p:txBody>
          <a:bodyPr wrap="none" rtlCol="0">
            <a:spAutoFit/>
          </a:bodyPr>
          <a:lstStyle/>
          <a:p>
            <a:r>
              <a:rPr lang="en-US" sz="2400" dirty="0"/>
              <a:t>−</a:t>
            </a:r>
          </a:p>
        </p:txBody>
      </p:sp>
      <p:sp>
        <p:nvSpPr>
          <p:cNvPr id="14" name="TextBox 13"/>
          <p:cNvSpPr txBox="1"/>
          <p:nvPr/>
        </p:nvSpPr>
        <p:spPr>
          <a:xfrm>
            <a:off x="3317252" y="4574645"/>
            <a:ext cx="404495" cy="460375"/>
          </a:xfrm>
          <a:prstGeom prst="rect">
            <a:avLst/>
          </a:prstGeom>
          <a:noFill/>
        </p:spPr>
        <p:txBody>
          <a:bodyPr wrap="none" rtlCol="0">
            <a:spAutoFit/>
          </a:bodyPr>
          <a:lstStyle/>
          <a:p>
            <a:r>
              <a:rPr lang="en-US" sz="2400" dirty="0"/>
              <a:t>−</a:t>
            </a:r>
          </a:p>
        </p:txBody>
      </p:sp>
      <p:sp>
        <p:nvSpPr>
          <p:cNvPr id="15" name="TextBox 14"/>
          <p:cNvSpPr txBox="1"/>
          <p:nvPr/>
        </p:nvSpPr>
        <p:spPr>
          <a:xfrm>
            <a:off x="5643046" y="2440643"/>
            <a:ext cx="404495" cy="460375"/>
          </a:xfrm>
          <a:prstGeom prst="rect">
            <a:avLst/>
          </a:prstGeom>
          <a:noFill/>
        </p:spPr>
        <p:txBody>
          <a:bodyPr wrap="none" rtlCol="0">
            <a:spAutoFit/>
          </a:bodyPr>
          <a:lstStyle/>
          <a:p>
            <a:r>
              <a:rPr lang="en-US" sz="2400" dirty="0"/>
              <a:t>+</a:t>
            </a:r>
          </a:p>
        </p:txBody>
      </p:sp>
      <p:sp>
        <p:nvSpPr>
          <p:cNvPr id="16" name="TextBox 15"/>
          <p:cNvSpPr txBox="1"/>
          <p:nvPr/>
        </p:nvSpPr>
        <p:spPr>
          <a:xfrm>
            <a:off x="6024046" y="2694643"/>
            <a:ext cx="404495" cy="460375"/>
          </a:xfrm>
          <a:prstGeom prst="rect">
            <a:avLst/>
          </a:prstGeom>
          <a:noFill/>
        </p:spPr>
        <p:txBody>
          <a:bodyPr wrap="none" rtlCol="0">
            <a:spAutoFit/>
          </a:bodyPr>
          <a:lstStyle/>
          <a:p>
            <a:r>
              <a:rPr lang="en-US" sz="2400" dirty="0"/>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6608" y="4449993"/>
            <a:ext cx="404495" cy="460375"/>
          </a:xfrm>
          <a:prstGeom prst="rect">
            <a:avLst/>
          </a:prstGeom>
          <a:noFill/>
        </p:spPr>
        <p:txBody>
          <a:bodyPr wrap="none" rtlCol="0">
            <a:spAutoFit/>
          </a:bodyPr>
          <a:lstStyle/>
          <a:p>
            <a:r>
              <a:rPr lang="en-US" sz="2400" dirty="0"/>
              <a:t>+</a:t>
            </a:r>
          </a:p>
        </p:txBody>
      </p:sp>
      <p:sp>
        <p:nvSpPr>
          <p:cNvPr id="5" name="TextBox 4"/>
          <p:cNvSpPr txBox="1"/>
          <p:nvPr/>
        </p:nvSpPr>
        <p:spPr>
          <a:xfrm>
            <a:off x="2989890" y="4836125"/>
            <a:ext cx="404495" cy="460375"/>
          </a:xfrm>
          <a:prstGeom prst="rect">
            <a:avLst/>
          </a:prstGeom>
          <a:noFill/>
        </p:spPr>
        <p:txBody>
          <a:bodyPr wrap="none" rtlCol="0">
            <a:spAutoFit/>
          </a:bodyPr>
          <a:lstStyle/>
          <a:p>
            <a:r>
              <a:rPr lang="en-US" sz="2400" dirty="0"/>
              <a:t>+</a:t>
            </a:r>
          </a:p>
        </p:txBody>
      </p:sp>
      <p:sp>
        <p:nvSpPr>
          <p:cNvPr id="6" name="TextBox 5"/>
          <p:cNvSpPr txBox="1"/>
          <p:nvPr/>
        </p:nvSpPr>
        <p:spPr>
          <a:xfrm>
            <a:off x="1896578" y="3226477"/>
            <a:ext cx="404495" cy="460375"/>
          </a:xfrm>
          <a:prstGeom prst="rect">
            <a:avLst/>
          </a:prstGeom>
          <a:noFill/>
        </p:spPr>
        <p:txBody>
          <a:bodyPr wrap="none" rtlCol="0">
            <a:spAutoFit/>
          </a:bodyPr>
          <a:lstStyle/>
          <a:p>
            <a:r>
              <a:rPr lang="en-US" sz="2400" dirty="0"/>
              <a:t>+</a:t>
            </a:r>
          </a:p>
        </p:txBody>
      </p:sp>
      <p:sp>
        <p:nvSpPr>
          <p:cNvPr id="7" name="TextBox 6"/>
          <p:cNvSpPr txBox="1"/>
          <p:nvPr/>
        </p:nvSpPr>
        <p:spPr>
          <a:xfrm>
            <a:off x="2925246" y="3634443"/>
            <a:ext cx="404495" cy="460375"/>
          </a:xfrm>
          <a:prstGeom prst="rect">
            <a:avLst/>
          </a:prstGeom>
          <a:noFill/>
        </p:spPr>
        <p:txBody>
          <a:bodyPr wrap="none" rtlCol="0">
            <a:spAutoFit/>
          </a:bodyPr>
          <a:lstStyle/>
          <a:p>
            <a:r>
              <a:rPr lang="en-US" sz="2400" dirty="0"/>
              <a:t>+</a:t>
            </a:r>
          </a:p>
        </p:txBody>
      </p:sp>
      <p:sp>
        <p:nvSpPr>
          <p:cNvPr id="8" name="TextBox 7"/>
          <p:cNvSpPr txBox="1"/>
          <p:nvPr/>
        </p:nvSpPr>
        <p:spPr>
          <a:xfrm flipH="1">
            <a:off x="3773158" y="4146550"/>
            <a:ext cx="36842" cy="460375"/>
          </a:xfrm>
          <a:prstGeom prst="rect">
            <a:avLst/>
          </a:prstGeom>
          <a:noFill/>
        </p:spPr>
        <p:txBody>
          <a:bodyPr wrap="square" rtlCol="0">
            <a:spAutoFit/>
          </a:bodyPr>
          <a:lstStyle/>
          <a:p>
            <a:r>
              <a:rPr lang="en-US" sz="2400" dirty="0"/>
              <a:t>+</a:t>
            </a:r>
          </a:p>
        </p:txBody>
      </p:sp>
      <p:sp>
        <p:nvSpPr>
          <p:cNvPr id="9" name="TextBox 8"/>
          <p:cNvSpPr txBox="1"/>
          <p:nvPr/>
        </p:nvSpPr>
        <p:spPr>
          <a:xfrm>
            <a:off x="1336163" y="4195411"/>
            <a:ext cx="404495" cy="460375"/>
          </a:xfrm>
          <a:prstGeom prst="rect">
            <a:avLst/>
          </a:prstGeom>
          <a:noFill/>
        </p:spPr>
        <p:txBody>
          <a:bodyPr wrap="none" rtlCol="0">
            <a:spAutoFit/>
          </a:bodyPr>
          <a:lstStyle/>
          <a:p>
            <a:r>
              <a:rPr lang="en-US" sz="2400" dirty="0"/>
              <a:t>+</a:t>
            </a:r>
          </a:p>
        </p:txBody>
      </p:sp>
      <p:sp>
        <p:nvSpPr>
          <p:cNvPr id="10" name="TextBox 9"/>
          <p:cNvSpPr txBox="1"/>
          <p:nvPr/>
        </p:nvSpPr>
        <p:spPr>
          <a:xfrm>
            <a:off x="5515181" y="4315556"/>
            <a:ext cx="404495" cy="460375"/>
          </a:xfrm>
          <a:prstGeom prst="rect">
            <a:avLst/>
          </a:prstGeom>
          <a:noFill/>
        </p:spPr>
        <p:txBody>
          <a:bodyPr wrap="none" rtlCol="0">
            <a:spAutoFit/>
          </a:bodyPr>
          <a:lstStyle/>
          <a:p>
            <a:r>
              <a:rPr lang="en-US" sz="2400" dirty="0"/>
              <a:t>−</a:t>
            </a:r>
          </a:p>
        </p:txBody>
      </p:sp>
      <p:sp>
        <p:nvSpPr>
          <p:cNvPr id="11" name="TextBox 10"/>
          <p:cNvSpPr txBox="1"/>
          <p:nvPr/>
        </p:nvSpPr>
        <p:spPr>
          <a:xfrm>
            <a:off x="4069912" y="3684592"/>
            <a:ext cx="404495" cy="460375"/>
          </a:xfrm>
          <a:prstGeom prst="rect">
            <a:avLst/>
          </a:prstGeom>
          <a:noFill/>
        </p:spPr>
        <p:txBody>
          <a:bodyPr wrap="none" rtlCol="0">
            <a:spAutoFit/>
          </a:bodyPr>
          <a:lstStyle/>
          <a:p>
            <a:r>
              <a:rPr lang="en-US" sz="2400" dirty="0"/>
              <a:t>−</a:t>
            </a:r>
          </a:p>
        </p:txBody>
      </p:sp>
      <p:sp>
        <p:nvSpPr>
          <p:cNvPr id="12" name="TextBox 11"/>
          <p:cNvSpPr txBox="1"/>
          <p:nvPr/>
        </p:nvSpPr>
        <p:spPr>
          <a:xfrm>
            <a:off x="4241369" y="4261973"/>
            <a:ext cx="404495" cy="460375"/>
          </a:xfrm>
          <a:prstGeom prst="rect">
            <a:avLst/>
          </a:prstGeom>
          <a:noFill/>
        </p:spPr>
        <p:txBody>
          <a:bodyPr wrap="none" rtlCol="0">
            <a:spAutoFit/>
          </a:bodyPr>
          <a:lstStyle/>
          <a:p>
            <a:r>
              <a:rPr lang="en-US" sz="2400" dirty="0"/>
              <a:t>−</a:t>
            </a:r>
          </a:p>
        </p:txBody>
      </p:sp>
      <p:sp>
        <p:nvSpPr>
          <p:cNvPr id="13" name="TextBox 12"/>
          <p:cNvSpPr txBox="1"/>
          <p:nvPr/>
        </p:nvSpPr>
        <p:spPr>
          <a:xfrm>
            <a:off x="5156190" y="3258245"/>
            <a:ext cx="404495" cy="460375"/>
          </a:xfrm>
          <a:prstGeom prst="rect">
            <a:avLst/>
          </a:prstGeom>
          <a:noFill/>
        </p:spPr>
        <p:txBody>
          <a:bodyPr wrap="none" rtlCol="0">
            <a:spAutoFit/>
          </a:bodyPr>
          <a:lstStyle/>
          <a:p>
            <a:r>
              <a:rPr lang="en-US" sz="2400" dirty="0"/>
              <a:t>−</a:t>
            </a:r>
          </a:p>
        </p:txBody>
      </p:sp>
      <p:sp>
        <p:nvSpPr>
          <p:cNvPr id="14" name="TextBox 13"/>
          <p:cNvSpPr txBox="1"/>
          <p:nvPr/>
        </p:nvSpPr>
        <p:spPr>
          <a:xfrm>
            <a:off x="3317252" y="4574645"/>
            <a:ext cx="404495" cy="460375"/>
          </a:xfrm>
          <a:prstGeom prst="rect">
            <a:avLst/>
          </a:prstGeom>
          <a:noFill/>
        </p:spPr>
        <p:txBody>
          <a:bodyPr wrap="none" rtlCol="0">
            <a:spAutoFit/>
          </a:bodyPr>
          <a:lstStyle/>
          <a:p>
            <a:r>
              <a:rPr lang="en-US" sz="2400" dirty="0"/>
              <a:t>−</a:t>
            </a:r>
          </a:p>
        </p:txBody>
      </p:sp>
      <p:sp>
        <p:nvSpPr>
          <p:cNvPr id="15" name="TextBox 14"/>
          <p:cNvSpPr txBox="1"/>
          <p:nvPr/>
        </p:nvSpPr>
        <p:spPr>
          <a:xfrm>
            <a:off x="5643046" y="2440643"/>
            <a:ext cx="404495" cy="460375"/>
          </a:xfrm>
          <a:prstGeom prst="rect">
            <a:avLst/>
          </a:prstGeom>
          <a:noFill/>
        </p:spPr>
        <p:txBody>
          <a:bodyPr wrap="none" rtlCol="0">
            <a:spAutoFit/>
          </a:bodyPr>
          <a:lstStyle/>
          <a:p>
            <a:r>
              <a:rPr lang="en-US" sz="2400" dirty="0"/>
              <a:t>+</a:t>
            </a:r>
          </a:p>
        </p:txBody>
      </p:sp>
      <p:sp>
        <p:nvSpPr>
          <p:cNvPr id="16" name="TextBox 15"/>
          <p:cNvSpPr txBox="1"/>
          <p:nvPr/>
        </p:nvSpPr>
        <p:spPr>
          <a:xfrm>
            <a:off x="6024046" y="2694643"/>
            <a:ext cx="404495" cy="460375"/>
          </a:xfrm>
          <a:prstGeom prst="rect">
            <a:avLst/>
          </a:prstGeom>
          <a:noFill/>
        </p:spPr>
        <p:txBody>
          <a:bodyPr wrap="none" rtlCol="0">
            <a:spAutoFit/>
          </a:bodyPr>
          <a:lstStyle/>
          <a:p>
            <a:r>
              <a:rPr lang="en-US" sz="2400" dirty="0"/>
              <a:t>+</a:t>
            </a:r>
          </a:p>
        </p:txBody>
      </p:sp>
      <p:sp>
        <p:nvSpPr>
          <p:cNvPr id="19" name="Freeform 18"/>
          <p:cNvSpPr/>
          <p:nvPr/>
        </p:nvSpPr>
        <p:spPr>
          <a:xfrm>
            <a:off x="3169092" y="2974278"/>
            <a:ext cx="3409508" cy="2467672"/>
          </a:xfrm>
          <a:custGeom>
            <a:avLst/>
            <a:gdLst>
              <a:gd name="connsiteX0" fmla="*/ 888411 w 4546011"/>
              <a:gd name="connsiteY0" fmla="*/ 3290229 h 3290229"/>
              <a:gd name="connsiteX1" fmla="*/ 109477 w 4546011"/>
              <a:gd name="connsiteY1" fmla="*/ 2477429 h 3290229"/>
              <a:gd name="connsiteX2" fmla="*/ 92544 w 4546011"/>
              <a:gd name="connsiteY2" fmla="*/ 2104896 h 3290229"/>
              <a:gd name="connsiteX3" fmla="*/ 922277 w 4546011"/>
              <a:gd name="connsiteY3" fmla="*/ 2206496 h 3290229"/>
              <a:gd name="connsiteX4" fmla="*/ 1413344 w 4546011"/>
              <a:gd name="connsiteY4" fmla="*/ 1850896 h 3290229"/>
              <a:gd name="connsiteX5" fmla="*/ 1142411 w 4546011"/>
              <a:gd name="connsiteY5" fmla="*/ 1410629 h 3290229"/>
              <a:gd name="connsiteX6" fmla="*/ 871477 w 4546011"/>
              <a:gd name="connsiteY6" fmla="*/ 682496 h 3290229"/>
              <a:gd name="connsiteX7" fmla="*/ 2192277 w 4546011"/>
              <a:gd name="connsiteY7" fmla="*/ 22096 h 3290229"/>
              <a:gd name="connsiteX8" fmla="*/ 3513077 w 4546011"/>
              <a:gd name="connsiteY8" fmla="*/ 208363 h 3290229"/>
              <a:gd name="connsiteX9" fmla="*/ 4546011 w 4546011"/>
              <a:gd name="connsiteY9" fmla="*/ 716363 h 329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6011" h="3290229">
                <a:moveTo>
                  <a:pt x="888411" y="3290229"/>
                </a:moveTo>
                <a:cubicBezTo>
                  <a:pt x="565266" y="2982606"/>
                  <a:pt x="242121" y="2674984"/>
                  <a:pt x="109477" y="2477429"/>
                </a:cubicBezTo>
                <a:cubicBezTo>
                  <a:pt x="-23168" y="2279873"/>
                  <a:pt x="-42923" y="2150052"/>
                  <a:pt x="92544" y="2104896"/>
                </a:cubicBezTo>
                <a:cubicBezTo>
                  <a:pt x="228011" y="2059740"/>
                  <a:pt x="702144" y="2248829"/>
                  <a:pt x="922277" y="2206496"/>
                </a:cubicBezTo>
                <a:cubicBezTo>
                  <a:pt x="1142410" y="2164163"/>
                  <a:pt x="1376655" y="1983540"/>
                  <a:pt x="1413344" y="1850896"/>
                </a:cubicBezTo>
                <a:cubicBezTo>
                  <a:pt x="1450033" y="1718251"/>
                  <a:pt x="1232722" y="1605362"/>
                  <a:pt x="1142411" y="1410629"/>
                </a:cubicBezTo>
                <a:cubicBezTo>
                  <a:pt x="1052100" y="1215896"/>
                  <a:pt x="696499" y="913918"/>
                  <a:pt x="871477" y="682496"/>
                </a:cubicBezTo>
                <a:cubicBezTo>
                  <a:pt x="1046455" y="451074"/>
                  <a:pt x="1752010" y="101118"/>
                  <a:pt x="2192277" y="22096"/>
                </a:cubicBezTo>
                <a:cubicBezTo>
                  <a:pt x="2632544" y="-56926"/>
                  <a:pt x="3120788" y="92652"/>
                  <a:pt x="3513077" y="208363"/>
                </a:cubicBezTo>
                <a:cubicBezTo>
                  <a:pt x="3905366" y="324074"/>
                  <a:pt x="4546011" y="716363"/>
                  <a:pt x="4546011" y="71636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68450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Kernels comunes</a:t>
            </a:r>
          </a:p>
        </p:txBody>
      </p:sp>
      <p:sp>
        <p:nvSpPr>
          <p:cNvPr id="3" name="Content Placeholder 2"/>
          <p:cNvSpPr>
            <a:spLocks noGrp="1"/>
          </p:cNvSpPr>
          <p:nvPr>
            <p:ph sz="quarter" idx="10"/>
          </p:nvPr>
        </p:nvSpPr>
        <p:spPr/>
        <p:txBody>
          <a:bodyPr vert="horz" rtlCol="0">
            <a:normAutofit/>
          </a:bodyPr>
          <a:lstStyle/>
          <a:p>
            <a:pPr lvl="0" algn="l">
              <a:spcBef>
                <a:spcPct val="20000"/>
              </a:spcBef>
              <a:buFontTx/>
              <a:buBlip>
                <a:blip r:embed="rId2"/>
              </a:buBlip>
            </a:pPr>
            <a:r>
              <a:rPr lang="es-ES" sz="2400" dirty="0">
                <a:latin typeface="Tahoma" panose="020B0604030504040204"/>
                <a:cs typeface="Tahoma" panose="020B0604030504040204"/>
                <a:sym typeface="+mn-ea"/>
              </a:rPr>
              <a:t>Lineal (igual a “no kernel”)</a:t>
            </a:r>
          </a:p>
          <a:p>
            <a:pPr lvl="0" algn="l">
              <a:spcBef>
                <a:spcPct val="20000"/>
              </a:spcBef>
              <a:buFontTx/>
              <a:buBlip>
                <a:blip r:embed="rId2"/>
              </a:buBlip>
            </a:pPr>
            <a:r>
              <a:rPr lang="es-ES" sz="2400" dirty="0">
                <a:latin typeface="Tahoma" panose="020B0604030504040204"/>
                <a:cs typeface="Tahoma" panose="020B0604030504040204"/>
                <a:sym typeface="+mn-ea"/>
              </a:rPr>
              <a:t>Polinomial, se escoge el grado polinómico (demasiado alto hará over fit).</a:t>
            </a:r>
          </a:p>
          <a:p>
            <a:pPr lvl="0" algn="l">
              <a:spcBef>
                <a:spcPct val="20000"/>
              </a:spcBef>
              <a:buFontTx/>
              <a:buBlip>
                <a:blip r:embed="rId2"/>
              </a:buBlip>
            </a:pPr>
            <a:r>
              <a:rPr lang="es-ES" sz="2400" dirty="0">
                <a:latin typeface="Tahoma" panose="020B0604030504040204"/>
                <a:cs typeface="Tahoma" panose="020B0604030504040204"/>
                <a:sym typeface="+mn-ea"/>
              </a:rPr>
              <a:t>Gausiano, se escoge el ancho de banda (muy pequeño hará over fit).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636" y="97152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Unsupervised Learning</a:t>
            </a:r>
          </a:p>
        </p:txBody>
      </p:sp>
      <p:sp>
        <p:nvSpPr>
          <p:cNvPr id="5" name="TextBox 4"/>
          <p:cNvSpPr txBox="1"/>
          <p:nvPr/>
        </p:nvSpPr>
        <p:spPr>
          <a:xfrm>
            <a:off x="381000" y="2787650"/>
            <a:ext cx="2311400" cy="483235"/>
          </a:xfrm>
          <a:prstGeom prst="rect">
            <a:avLst/>
          </a:prstGeom>
          <a:noFill/>
        </p:spPr>
        <p:txBody>
          <a:bodyPr wrap="none" rtlCol="0">
            <a:spAutoFit/>
          </a:bodyPr>
          <a:lstStyle/>
          <a:p>
            <a:r>
              <a:rPr lang="en-US" sz="2550"/>
              <a:t>Unsupervised: </a:t>
            </a:r>
          </a:p>
        </p:txBody>
      </p:sp>
      <p:grpSp>
        <p:nvGrpSpPr>
          <p:cNvPr id="58" name="Group 57"/>
          <p:cNvGrpSpPr/>
          <p:nvPr/>
        </p:nvGrpSpPr>
        <p:grpSpPr>
          <a:xfrm>
            <a:off x="4104686" y="4822427"/>
            <a:ext cx="1035844" cy="975122"/>
            <a:chOff x="3095625" y="3808413"/>
            <a:chExt cx="1381125" cy="1300163"/>
          </a:xfrm>
        </p:grpSpPr>
        <p:sp>
          <p:nvSpPr>
            <p:cNvPr id="59" name="Freeform 5"/>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60" name="Freeform 6"/>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61" name="Freeform 7"/>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6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63" name="Freeform 9"/>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64" name="Freeform 10"/>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65" name="Freeform 11"/>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66" name="Freeform 12"/>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67" name="Rectangle 6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8" name="Straight Connector 6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2249876" y="4443965"/>
            <a:ext cx="623888" cy="970142"/>
            <a:chOff x="4498975" y="3759200"/>
            <a:chExt cx="831850" cy="1293523"/>
          </a:xfrm>
        </p:grpSpPr>
        <p:sp>
          <p:nvSpPr>
            <p:cNvPr id="71" name="Rectangle 18"/>
            <p:cNvSpPr>
              <a:spLocks noChangeArrowheads="1"/>
            </p:cNvSpPr>
            <p:nvPr/>
          </p:nvSpPr>
          <p:spPr bwMode="auto">
            <a:xfrm>
              <a:off x="5021265" y="4172410"/>
              <a:ext cx="95250" cy="266700"/>
            </a:xfrm>
            <a:prstGeom prst="rect">
              <a:avLst/>
            </a:prstGeom>
            <a:solidFill>
              <a:srgbClr val="000000"/>
            </a:solidFill>
            <a:ln>
              <a:noFill/>
            </a:ln>
          </p:spPr>
          <p:txBody>
            <a:bodyPr vert="horz" wrap="square" lIns="68580" tIns="34290" rIns="68580" bIns="34290" numCol="1" anchor="t" anchorCtr="0" compatLnSpc="1"/>
            <a:lstStyle/>
            <a:p>
              <a:endParaRPr lang="en-US" sz="1350"/>
            </a:p>
          </p:txBody>
        </p:sp>
        <p:sp>
          <p:nvSpPr>
            <p:cNvPr id="72" name="Freeform 16"/>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p:spPr>
          <p:txBody>
            <a:bodyPr vert="horz" wrap="square" lIns="68580" tIns="34290" rIns="68580" bIns="34290" numCol="1" anchor="t" anchorCtr="0" compatLnSpc="1"/>
            <a:lstStyle/>
            <a:p>
              <a:endParaRPr lang="en-US" sz="1350"/>
            </a:p>
          </p:txBody>
        </p:sp>
        <p:sp>
          <p:nvSpPr>
            <p:cNvPr id="73" name="Freeform 17"/>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68580" tIns="34290" rIns="68580" bIns="34290" numCol="1" anchor="t" anchorCtr="0" compatLnSpc="1"/>
            <a:lstStyle/>
            <a:p>
              <a:endParaRPr lang="en-US" sz="1350"/>
            </a:p>
          </p:txBody>
        </p:sp>
        <p:sp>
          <p:nvSpPr>
            <p:cNvPr id="74" name="Rectangle 18"/>
            <p:cNvSpPr>
              <a:spLocks noChangeArrowheads="1"/>
            </p:cNvSpPr>
            <p:nvPr/>
          </p:nvSpPr>
          <p:spPr bwMode="auto">
            <a:xfrm>
              <a:off x="4731215" y="4157663"/>
              <a:ext cx="95250" cy="266700"/>
            </a:xfrm>
            <a:prstGeom prst="rect">
              <a:avLst/>
            </a:prstGeom>
            <a:solidFill>
              <a:srgbClr val="000000"/>
            </a:solidFill>
            <a:ln>
              <a:noFill/>
            </a:ln>
          </p:spPr>
          <p:txBody>
            <a:bodyPr vert="horz" wrap="square" lIns="68580" tIns="34290" rIns="68580" bIns="34290" numCol="1" anchor="t" anchorCtr="0" compatLnSpc="1"/>
            <a:lstStyle/>
            <a:p>
              <a:endParaRPr lang="en-US" sz="1350"/>
            </a:p>
          </p:txBody>
        </p:sp>
        <p:sp>
          <p:nvSpPr>
            <p:cNvPr id="75" name="Freeform 25"/>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68580" tIns="34290" rIns="68580" bIns="34290" numCol="1" anchor="t" anchorCtr="0" compatLnSpc="1"/>
            <a:lstStyle/>
            <a:p>
              <a:endParaRPr lang="en-US" sz="1350"/>
            </a:p>
          </p:txBody>
        </p:sp>
        <p:cxnSp>
          <p:nvCxnSpPr>
            <p:cNvPr id="76" name="Straight Connector 7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710119" y="4539962"/>
              <a:ext cx="410797" cy="302167"/>
              <a:chOff x="4720337" y="4692361"/>
              <a:chExt cx="697102" cy="512762"/>
            </a:xfrm>
          </p:grpSpPr>
          <p:cxnSp>
            <p:nvCxnSpPr>
              <p:cNvPr id="79" name="Straight Connector 7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2357255" y="3348757"/>
            <a:ext cx="706943" cy="906065"/>
            <a:chOff x="1019368" y="4056063"/>
            <a:chExt cx="942590" cy="1208087"/>
          </a:xfrm>
        </p:grpSpPr>
        <p:sp>
          <p:nvSpPr>
            <p:cNvPr id="82" name="Rectangle 35"/>
            <p:cNvSpPr>
              <a:spLocks noChangeArrowheads="1"/>
            </p:cNvSpPr>
            <p:nvPr/>
          </p:nvSpPr>
          <p:spPr bwMode="auto">
            <a:xfrm>
              <a:off x="1062038" y="4724400"/>
              <a:ext cx="36513" cy="53975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83" name="Rectangle 36"/>
            <p:cNvSpPr>
              <a:spLocks noChangeArrowheads="1"/>
            </p:cNvSpPr>
            <p:nvPr/>
          </p:nvSpPr>
          <p:spPr bwMode="auto">
            <a:xfrm>
              <a:off x="1122363" y="4056063"/>
              <a:ext cx="36513" cy="105410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84" name="Rectangle 37"/>
            <p:cNvSpPr>
              <a:spLocks noChangeArrowheads="1"/>
            </p:cNvSpPr>
            <p:nvPr/>
          </p:nvSpPr>
          <p:spPr bwMode="auto">
            <a:xfrm>
              <a:off x="1822451" y="4056063"/>
              <a:ext cx="36513" cy="105410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85" name="Rectangle 38"/>
            <p:cNvSpPr>
              <a:spLocks noChangeArrowheads="1"/>
            </p:cNvSpPr>
            <p:nvPr/>
          </p:nvSpPr>
          <p:spPr bwMode="auto">
            <a:xfrm>
              <a:off x="1882776" y="4724400"/>
              <a:ext cx="36513" cy="53975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86" name="Rectangle 39"/>
            <p:cNvSpPr>
              <a:spLocks noChangeArrowheads="1"/>
            </p:cNvSpPr>
            <p:nvPr/>
          </p:nvSpPr>
          <p:spPr bwMode="auto">
            <a:xfrm>
              <a:off x="1019368" y="4619275"/>
              <a:ext cx="942590" cy="338838"/>
            </a:xfrm>
            <a:prstGeom prst="rect">
              <a:avLst/>
            </a:prstGeom>
            <a:solidFill>
              <a:srgbClr val="54342B"/>
            </a:solidFill>
            <a:ln>
              <a:noFill/>
            </a:ln>
          </p:spPr>
          <p:txBody>
            <a:bodyPr vert="horz" wrap="square" lIns="68580" tIns="34290" rIns="68580" bIns="34290" numCol="1" anchor="t" anchorCtr="0" compatLnSpc="1"/>
            <a:lstStyle/>
            <a:p>
              <a:endParaRPr lang="en-US" sz="1350"/>
            </a:p>
          </p:txBody>
        </p:sp>
        <p:sp>
          <p:nvSpPr>
            <p:cNvPr id="87" name="Rectangle 41"/>
            <p:cNvSpPr>
              <a:spLocks noChangeArrowheads="1"/>
            </p:cNvSpPr>
            <p:nvPr/>
          </p:nvSpPr>
          <p:spPr bwMode="auto">
            <a:xfrm>
              <a:off x="1062038" y="4056063"/>
              <a:ext cx="857250" cy="420687"/>
            </a:xfrm>
            <a:prstGeom prst="rect">
              <a:avLst/>
            </a:prstGeom>
            <a:solidFill>
              <a:srgbClr val="54342B"/>
            </a:solidFill>
            <a:ln>
              <a:noFill/>
            </a:ln>
          </p:spPr>
          <p:txBody>
            <a:bodyPr vert="horz" wrap="square" lIns="68580" tIns="34290" rIns="68580" bIns="34290" numCol="1" anchor="t" anchorCtr="0" compatLnSpc="1"/>
            <a:lstStyle/>
            <a:p>
              <a:endParaRPr lang="en-US" sz="1350"/>
            </a:p>
          </p:txBody>
        </p:sp>
      </p:grpSp>
      <p:pic>
        <p:nvPicPr>
          <p:cNvPr id="88" name="Picture 87"/>
          <p:cNvPicPr>
            <a:picLocks noChangeAspect="1"/>
          </p:cNvPicPr>
          <p:nvPr/>
        </p:nvPicPr>
        <p:blipFill>
          <a:blip r:embed="rId2"/>
          <a:stretch>
            <a:fillRect/>
          </a:stretch>
        </p:blipFill>
        <p:spPr>
          <a:xfrm>
            <a:off x="4656426" y="2571532"/>
            <a:ext cx="552987" cy="1844802"/>
          </a:xfrm>
          <a:prstGeom prst="rect">
            <a:avLst/>
          </a:prstGeom>
        </p:spPr>
      </p:pic>
      <p:grpSp>
        <p:nvGrpSpPr>
          <p:cNvPr id="89" name="Group 88"/>
          <p:cNvGrpSpPr/>
          <p:nvPr/>
        </p:nvGrpSpPr>
        <p:grpSpPr>
          <a:xfrm>
            <a:off x="5073339" y="3366995"/>
            <a:ext cx="1019339" cy="685421"/>
            <a:chOff x="1576196" y="1992221"/>
            <a:chExt cx="1732500" cy="1164962"/>
          </a:xfrm>
        </p:grpSpPr>
        <p:pic>
          <p:nvPicPr>
            <p:cNvPr id="90" name="Picture 89"/>
            <p:cNvPicPr>
              <a:picLocks noChangeAspect="1"/>
            </p:cNvPicPr>
            <p:nvPr/>
          </p:nvPicPr>
          <p:blipFill>
            <a:blip r:embed="rId3"/>
            <a:stretch>
              <a:fillRect/>
            </a:stretch>
          </p:blipFill>
          <p:spPr>
            <a:xfrm>
              <a:off x="1576196" y="1992221"/>
              <a:ext cx="1732500" cy="1147500"/>
            </a:xfrm>
            <a:prstGeom prst="rect">
              <a:avLst/>
            </a:prstGeom>
          </p:spPr>
        </p:pic>
        <p:sp>
          <p:nvSpPr>
            <p:cNvPr id="91" name="Freeform 20"/>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p:spPr>
          <p:txBody>
            <a:bodyPr vert="horz" wrap="square" lIns="68580" tIns="34290" rIns="68580" bIns="34290" numCol="1" anchor="t" anchorCtr="0" compatLnSpc="1"/>
            <a:lstStyle/>
            <a:p>
              <a:endParaRPr lang="en-US" sz="1350"/>
            </a:p>
          </p:txBody>
        </p:sp>
      </p:grpSp>
      <p:pic>
        <p:nvPicPr>
          <p:cNvPr id="92" name="Picture 91"/>
          <p:cNvPicPr>
            <a:picLocks noChangeAspect="1"/>
          </p:cNvPicPr>
          <p:nvPr/>
        </p:nvPicPr>
        <p:blipFill>
          <a:blip r:embed="rId4"/>
          <a:stretch>
            <a:fillRect/>
          </a:stretch>
        </p:blipFill>
        <p:spPr>
          <a:xfrm>
            <a:off x="5269767" y="4604741"/>
            <a:ext cx="626485" cy="1006172"/>
          </a:xfrm>
          <a:prstGeom prst="rect">
            <a:avLst/>
          </a:prstGeom>
        </p:spPr>
      </p:pic>
      <p:pic>
        <p:nvPicPr>
          <p:cNvPr id="94" name="Picture 93"/>
          <p:cNvPicPr>
            <a:picLocks noChangeAspect="1"/>
          </p:cNvPicPr>
          <p:nvPr/>
        </p:nvPicPr>
        <p:blipFill>
          <a:blip r:embed="rId5"/>
          <a:stretch>
            <a:fillRect/>
          </a:stretch>
        </p:blipFill>
        <p:spPr>
          <a:xfrm>
            <a:off x="3037799" y="4097438"/>
            <a:ext cx="878933" cy="638384"/>
          </a:xfrm>
          <a:prstGeom prst="rect">
            <a:avLst/>
          </a:prstGeom>
        </p:spPr>
      </p:pic>
      <p:sp>
        <p:nvSpPr>
          <p:cNvPr id="4" name="Content Placeholder 2"/>
          <p:cNvSpPr>
            <a:spLocks noGrp="1"/>
          </p:cNvSpPr>
          <p:nvPr/>
        </p:nvSpPr>
        <p:spPr>
          <a:xfrm>
            <a:off x="386160" y="1615210"/>
            <a:ext cx="7132241" cy="940031"/>
          </a:xfrm>
          <a:prstGeom prst="rect">
            <a:avLst/>
          </a:prstGeom>
        </p:spPr>
        <p:txBody>
          <a:bodyPr vert="horz" rtlCol="0">
            <a:normAutofit fontScale="80000"/>
          </a:bodyPr>
          <a:lstStyle>
            <a:lvl1pPr marL="342900" indent="-342900" algn="l" defTabSz="914400" rtl="0" eaLnBrk="1" latinLnBrk="0" hangingPunct="1">
              <a:spcBef>
                <a:spcPts val="1050"/>
              </a:spcBef>
              <a:buFont typeface="Arial" panose="020B0604020202020204" pitchFamily="34" charset="0"/>
              <a:buChar char="•"/>
              <a:defRPr sz="3200" b="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gn="l">
              <a:spcBef>
                <a:spcPct val="20000"/>
              </a:spcBef>
              <a:buFontTx/>
              <a:buBlip>
                <a:blip r:embed="rId6"/>
              </a:buBlip>
            </a:pPr>
            <a:r>
              <a:rPr lang="es-ES" sz="2400" dirty="0">
                <a:latin typeface="Tahoma" panose="020B0604030504040204"/>
                <a:cs typeface="Tahoma" panose="020B0604030504040204"/>
                <a:sym typeface="+mn-ea"/>
              </a:rPr>
              <a:t>“Unsupervised” significa que los datos de entrenamiento no tienen una “base de verdad” en labels de las que aprender.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9160" y="1631720"/>
            <a:ext cx="7132241" cy="940031"/>
          </a:xfrm>
        </p:spPr>
        <p:txBody>
          <a:bodyPr vert="horz" rtlCol="0">
            <a:normAutofit fontScale="80000"/>
          </a:bodyPr>
          <a:lstStyle/>
          <a:p>
            <a:pPr lvl="0" algn="l">
              <a:spcBef>
                <a:spcPct val="20000"/>
              </a:spcBef>
              <a:buFontTx/>
              <a:buBlip>
                <a:blip r:embed="rId2"/>
              </a:buBlip>
            </a:pPr>
            <a:r>
              <a:rPr lang="es-ES" sz="2400" dirty="0">
                <a:latin typeface="Tahoma" panose="020B0604030504040204"/>
                <a:cs typeface="Tahoma" panose="020B0604030504040204"/>
                <a:sym typeface="+mn-ea"/>
              </a:rPr>
              <a:t>“Unsupervised” significa que los datos de entrenamiento no tienen una “base de verdad” en labels de las que aprender.</a:t>
            </a:r>
          </a:p>
        </p:txBody>
      </p:sp>
      <p:sp>
        <p:nvSpPr>
          <p:cNvPr id="5" name="TextBox 4"/>
          <p:cNvSpPr txBox="1"/>
          <p:nvPr/>
        </p:nvSpPr>
        <p:spPr>
          <a:xfrm>
            <a:off x="381000" y="2787650"/>
            <a:ext cx="2311400" cy="483235"/>
          </a:xfrm>
          <a:prstGeom prst="rect">
            <a:avLst/>
          </a:prstGeom>
          <a:noFill/>
        </p:spPr>
        <p:txBody>
          <a:bodyPr wrap="none" rtlCol="0">
            <a:spAutoFit/>
          </a:bodyPr>
          <a:lstStyle/>
          <a:p>
            <a:r>
              <a:rPr lang="en-US" sz="2550"/>
              <a:t>Unsupervised: </a:t>
            </a:r>
          </a:p>
        </p:txBody>
      </p:sp>
      <p:grpSp>
        <p:nvGrpSpPr>
          <p:cNvPr id="18" name="Group 17"/>
          <p:cNvGrpSpPr/>
          <p:nvPr/>
        </p:nvGrpSpPr>
        <p:grpSpPr>
          <a:xfrm>
            <a:off x="4104686" y="4822427"/>
            <a:ext cx="1035844" cy="975122"/>
            <a:chOff x="3095625" y="3808413"/>
            <a:chExt cx="1381125" cy="1300163"/>
          </a:xfrm>
        </p:grpSpPr>
        <p:sp>
          <p:nvSpPr>
            <p:cNvPr id="19" name="Freeform 5"/>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20" name="Freeform 6"/>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21" name="Freeform 7"/>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2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23" name="Freeform 9"/>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24" name="Freeform 10"/>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25" name="Freeform 11"/>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p:spPr>
          <p:txBody>
            <a:bodyPr vert="horz" wrap="square" lIns="68580" tIns="34290" rIns="68580" bIns="34290" numCol="1" anchor="t" anchorCtr="0" compatLnSpc="1"/>
            <a:lstStyle/>
            <a:p>
              <a:endParaRPr lang="en-US" sz="1350"/>
            </a:p>
          </p:txBody>
        </p:sp>
        <p:sp>
          <p:nvSpPr>
            <p:cNvPr id="26" name="Freeform 12"/>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p:spPr>
          <p:txBody>
            <a:bodyPr vert="horz" wrap="square" lIns="68580" tIns="34290" rIns="68580" bIns="34290" numCol="1" anchor="t" anchorCtr="0" compatLnSpc="1"/>
            <a:lstStyle/>
            <a:p>
              <a:endParaRPr lang="en-US" sz="1350"/>
            </a:p>
          </p:txBody>
        </p:sp>
        <p:sp>
          <p:nvSpPr>
            <p:cNvPr id="27" name="Rectangle 2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249876" y="4443965"/>
            <a:ext cx="623888" cy="970142"/>
            <a:chOff x="4498975" y="3759200"/>
            <a:chExt cx="831850" cy="1293523"/>
          </a:xfrm>
        </p:grpSpPr>
        <p:sp>
          <p:nvSpPr>
            <p:cNvPr id="31" name="Rectangle 18"/>
            <p:cNvSpPr>
              <a:spLocks noChangeArrowheads="1"/>
            </p:cNvSpPr>
            <p:nvPr/>
          </p:nvSpPr>
          <p:spPr bwMode="auto">
            <a:xfrm>
              <a:off x="5021265" y="4172410"/>
              <a:ext cx="95250" cy="266700"/>
            </a:xfrm>
            <a:prstGeom prst="rect">
              <a:avLst/>
            </a:prstGeom>
            <a:solidFill>
              <a:srgbClr val="000000"/>
            </a:solidFill>
            <a:ln>
              <a:noFill/>
            </a:ln>
          </p:spPr>
          <p:txBody>
            <a:bodyPr vert="horz" wrap="square" lIns="68580" tIns="34290" rIns="68580" bIns="34290" numCol="1" anchor="t" anchorCtr="0" compatLnSpc="1"/>
            <a:lstStyle/>
            <a:p>
              <a:endParaRPr lang="en-US" sz="1350"/>
            </a:p>
          </p:txBody>
        </p:sp>
        <p:sp>
          <p:nvSpPr>
            <p:cNvPr id="32" name="Freeform 16"/>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p:spPr>
          <p:txBody>
            <a:bodyPr vert="horz" wrap="square" lIns="68580" tIns="34290" rIns="68580" bIns="34290" numCol="1" anchor="t" anchorCtr="0" compatLnSpc="1"/>
            <a:lstStyle/>
            <a:p>
              <a:endParaRPr lang="en-US" sz="1350"/>
            </a:p>
          </p:txBody>
        </p:sp>
        <p:sp>
          <p:nvSpPr>
            <p:cNvPr id="33" name="Freeform 17"/>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68580" tIns="34290" rIns="68580" bIns="34290" numCol="1" anchor="t" anchorCtr="0" compatLnSpc="1"/>
            <a:lstStyle/>
            <a:p>
              <a:endParaRPr lang="en-US" sz="1350"/>
            </a:p>
          </p:txBody>
        </p:sp>
        <p:sp>
          <p:nvSpPr>
            <p:cNvPr id="34" name="Rectangle 18"/>
            <p:cNvSpPr>
              <a:spLocks noChangeArrowheads="1"/>
            </p:cNvSpPr>
            <p:nvPr/>
          </p:nvSpPr>
          <p:spPr bwMode="auto">
            <a:xfrm>
              <a:off x="4731215" y="4157663"/>
              <a:ext cx="95250" cy="266700"/>
            </a:xfrm>
            <a:prstGeom prst="rect">
              <a:avLst/>
            </a:prstGeom>
            <a:solidFill>
              <a:srgbClr val="000000"/>
            </a:solidFill>
            <a:ln>
              <a:noFill/>
            </a:ln>
          </p:spPr>
          <p:txBody>
            <a:bodyPr vert="horz" wrap="square" lIns="68580" tIns="34290" rIns="68580" bIns="34290" numCol="1" anchor="t" anchorCtr="0" compatLnSpc="1"/>
            <a:lstStyle/>
            <a:p>
              <a:endParaRPr lang="en-US" sz="1350"/>
            </a:p>
          </p:txBody>
        </p:sp>
        <p:sp>
          <p:nvSpPr>
            <p:cNvPr id="35" name="Freeform 25"/>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68580" tIns="34290" rIns="68580" bIns="34290" numCol="1" anchor="t" anchorCtr="0" compatLnSpc="1"/>
            <a:lstStyle/>
            <a:p>
              <a:endParaRPr lang="en-US" sz="1350"/>
            </a:p>
          </p:txBody>
        </p:sp>
        <p:cxnSp>
          <p:nvCxnSpPr>
            <p:cNvPr id="36" name="Straight Connector 3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710119" y="4539962"/>
              <a:ext cx="410797" cy="302167"/>
              <a:chOff x="4720337" y="4692361"/>
              <a:chExt cx="697102" cy="512762"/>
            </a:xfrm>
          </p:grpSpPr>
          <p:cxnSp>
            <p:nvCxnSpPr>
              <p:cNvPr id="39" name="Straight Connector 3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2357255" y="3348757"/>
            <a:ext cx="706943" cy="906065"/>
            <a:chOff x="1019368" y="4056063"/>
            <a:chExt cx="942590" cy="1208087"/>
          </a:xfrm>
        </p:grpSpPr>
        <p:sp>
          <p:nvSpPr>
            <p:cNvPr id="42" name="Rectangle 35"/>
            <p:cNvSpPr>
              <a:spLocks noChangeArrowheads="1"/>
            </p:cNvSpPr>
            <p:nvPr/>
          </p:nvSpPr>
          <p:spPr bwMode="auto">
            <a:xfrm>
              <a:off x="1062038" y="4724400"/>
              <a:ext cx="36513" cy="53975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43" name="Rectangle 36"/>
            <p:cNvSpPr>
              <a:spLocks noChangeArrowheads="1"/>
            </p:cNvSpPr>
            <p:nvPr/>
          </p:nvSpPr>
          <p:spPr bwMode="auto">
            <a:xfrm>
              <a:off x="1122363" y="4056063"/>
              <a:ext cx="36513" cy="105410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44" name="Rectangle 37"/>
            <p:cNvSpPr>
              <a:spLocks noChangeArrowheads="1"/>
            </p:cNvSpPr>
            <p:nvPr/>
          </p:nvSpPr>
          <p:spPr bwMode="auto">
            <a:xfrm>
              <a:off x="1822451" y="4056063"/>
              <a:ext cx="36513" cy="105410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45" name="Rectangle 38"/>
            <p:cNvSpPr>
              <a:spLocks noChangeArrowheads="1"/>
            </p:cNvSpPr>
            <p:nvPr/>
          </p:nvSpPr>
          <p:spPr bwMode="auto">
            <a:xfrm>
              <a:off x="1882776" y="4724400"/>
              <a:ext cx="36513" cy="539750"/>
            </a:xfrm>
            <a:prstGeom prst="rect">
              <a:avLst/>
            </a:prstGeom>
            <a:solidFill>
              <a:srgbClr val="969696"/>
            </a:solidFill>
            <a:ln>
              <a:noFill/>
            </a:ln>
          </p:spPr>
          <p:txBody>
            <a:bodyPr vert="horz" wrap="square" lIns="68580" tIns="34290" rIns="68580" bIns="34290" numCol="1" anchor="t" anchorCtr="0" compatLnSpc="1"/>
            <a:lstStyle/>
            <a:p>
              <a:endParaRPr lang="en-US" sz="1350"/>
            </a:p>
          </p:txBody>
        </p:sp>
        <p:sp>
          <p:nvSpPr>
            <p:cNvPr id="46" name="Rectangle 39"/>
            <p:cNvSpPr>
              <a:spLocks noChangeArrowheads="1"/>
            </p:cNvSpPr>
            <p:nvPr/>
          </p:nvSpPr>
          <p:spPr bwMode="auto">
            <a:xfrm>
              <a:off x="1019368" y="4619275"/>
              <a:ext cx="942590" cy="338838"/>
            </a:xfrm>
            <a:prstGeom prst="rect">
              <a:avLst/>
            </a:prstGeom>
            <a:solidFill>
              <a:srgbClr val="54342B"/>
            </a:solidFill>
            <a:ln>
              <a:noFill/>
            </a:ln>
          </p:spPr>
          <p:txBody>
            <a:bodyPr vert="horz" wrap="square" lIns="68580" tIns="34290" rIns="68580" bIns="34290" numCol="1" anchor="t" anchorCtr="0" compatLnSpc="1"/>
            <a:lstStyle/>
            <a:p>
              <a:endParaRPr lang="en-US" sz="1350"/>
            </a:p>
          </p:txBody>
        </p:sp>
        <p:sp>
          <p:nvSpPr>
            <p:cNvPr id="47" name="Rectangle 41"/>
            <p:cNvSpPr>
              <a:spLocks noChangeArrowheads="1"/>
            </p:cNvSpPr>
            <p:nvPr/>
          </p:nvSpPr>
          <p:spPr bwMode="auto">
            <a:xfrm>
              <a:off x="1062038" y="4056063"/>
              <a:ext cx="857250" cy="420687"/>
            </a:xfrm>
            <a:prstGeom prst="rect">
              <a:avLst/>
            </a:prstGeom>
            <a:solidFill>
              <a:srgbClr val="54342B"/>
            </a:solidFill>
            <a:ln>
              <a:noFill/>
            </a:ln>
          </p:spPr>
          <p:txBody>
            <a:bodyPr vert="horz" wrap="square" lIns="68580" tIns="34290" rIns="68580" bIns="34290" numCol="1" anchor="t" anchorCtr="0" compatLnSpc="1"/>
            <a:lstStyle/>
            <a:p>
              <a:endParaRPr lang="en-US" sz="1350"/>
            </a:p>
          </p:txBody>
        </p:sp>
      </p:grpSp>
      <p:pic>
        <p:nvPicPr>
          <p:cNvPr id="48" name="Picture 47"/>
          <p:cNvPicPr>
            <a:picLocks noChangeAspect="1"/>
          </p:cNvPicPr>
          <p:nvPr/>
        </p:nvPicPr>
        <p:blipFill>
          <a:blip r:embed="rId3"/>
          <a:stretch>
            <a:fillRect/>
          </a:stretch>
        </p:blipFill>
        <p:spPr>
          <a:xfrm>
            <a:off x="4656426" y="2571532"/>
            <a:ext cx="552987" cy="1844802"/>
          </a:xfrm>
          <a:prstGeom prst="rect">
            <a:avLst/>
          </a:prstGeom>
        </p:spPr>
      </p:pic>
      <p:grpSp>
        <p:nvGrpSpPr>
          <p:cNvPr id="51" name="Group 50"/>
          <p:cNvGrpSpPr/>
          <p:nvPr/>
        </p:nvGrpSpPr>
        <p:grpSpPr>
          <a:xfrm>
            <a:off x="5073339" y="3366995"/>
            <a:ext cx="1019339" cy="685421"/>
            <a:chOff x="1576196" y="1992221"/>
            <a:chExt cx="1732500" cy="1164962"/>
          </a:xfrm>
        </p:grpSpPr>
        <p:pic>
          <p:nvPicPr>
            <p:cNvPr id="52" name="Picture 51"/>
            <p:cNvPicPr>
              <a:picLocks noChangeAspect="1"/>
            </p:cNvPicPr>
            <p:nvPr/>
          </p:nvPicPr>
          <p:blipFill>
            <a:blip r:embed="rId4"/>
            <a:stretch>
              <a:fillRect/>
            </a:stretch>
          </p:blipFill>
          <p:spPr>
            <a:xfrm>
              <a:off x="1576196" y="1992221"/>
              <a:ext cx="1732500" cy="1147500"/>
            </a:xfrm>
            <a:prstGeom prst="rect">
              <a:avLst/>
            </a:prstGeom>
          </p:spPr>
        </p:pic>
        <p:sp>
          <p:nvSpPr>
            <p:cNvPr id="53" name="Freeform 20"/>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p:spPr>
          <p:txBody>
            <a:bodyPr vert="horz" wrap="square" lIns="68580" tIns="34290" rIns="68580" bIns="34290" numCol="1" anchor="t" anchorCtr="0" compatLnSpc="1"/>
            <a:lstStyle/>
            <a:p>
              <a:endParaRPr lang="en-US" sz="1350"/>
            </a:p>
          </p:txBody>
        </p:sp>
      </p:grpSp>
      <p:pic>
        <p:nvPicPr>
          <p:cNvPr id="54" name="Picture 53"/>
          <p:cNvPicPr>
            <a:picLocks noChangeAspect="1"/>
          </p:cNvPicPr>
          <p:nvPr/>
        </p:nvPicPr>
        <p:blipFill>
          <a:blip r:embed="rId5"/>
          <a:stretch>
            <a:fillRect/>
          </a:stretch>
        </p:blipFill>
        <p:spPr>
          <a:xfrm>
            <a:off x="5269767" y="4604741"/>
            <a:ext cx="626485" cy="1006172"/>
          </a:xfrm>
          <a:prstGeom prst="rect">
            <a:avLst/>
          </a:prstGeom>
        </p:spPr>
      </p:pic>
      <p:sp>
        <p:nvSpPr>
          <p:cNvPr id="55" name="Oval 54"/>
          <p:cNvSpPr/>
          <p:nvPr/>
        </p:nvSpPr>
        <p:spPr>
          <a:xfrm rot="1172292">
            <a:off x="4005098" y="2554760"/>
            <a:ext cx="2235271" cy="1950032"/>
          </a:xfrm>
          <a:prstGeom prst="ellipse">
            <a:avLst/>
          </a:prstGeom>
          <a:no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9" name="Picture 48"/>
          <p:cNvPicPr>
            <a:picLocks noChangeAspect="1"/>
          </p:cNvPicPr>
          <p:nvPr/>
        </p:nvPicPr>
        <p:blipFill>
          <a:blip r:embed="rId6"/>
          <a:stretch>
            <a:fillRect/>
          </a:stretch>
        </p:blipFill>
        <p:spPr>
          <a:xfrm>
            <a:off x="3037799" y="4097438"/>
            <a:ext cx="878933" cy="638384"/>
          </a:xfrm>
          <a:prstGeom prst="rect">
            <a:avLst/>
          </a:prstGeom>
        </p:spPr>
      </p:pic>
      <p:sp>
        <p:nvSpPr>
          <p:cNvPr id="56" name="Oval 55"/>
          <p:cNvSpPr/>
          <p:nvPr/>
        </p:nvSpPr>
        <p:spPr>
          <a:xfrm rot="21353877">
            <a:off x="3748801" y="4529002"/>
            <a:ext cx="2726700" cy="1375986"/>
          </a:xfrm>
          <a:prstGeom prst="ellipse">
            <a:avLst/>
          </a:prstGeom>
          <a:no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Oval 56"/>
          <p:cNvSpPr/>
          <p:nvPr/>
        </p:nvSpPr>
        <p:spPr>
          <a:xfrm rot="21353877">
            <a:off x="1620005" y="3170279"/>
            <a:ext cx="2340243" cy="2565533"/>
          </a:xfrm>
          <a:prstGeom prst="ellipse">
            <a:avLst/>
          </a:prstGeom>
          <a:no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itle 1"/>
          <p:cNvSpPr>
            <a:spLocks noGrp="1"/>
          </p:cNvSpPr>
          <p:nvPr/>
        </p:nvSpPr>
        <p:spPr>
          <a:xfrm>
            <a:off x="284636" y="971520"/>
            <a:ext cx="8643324" cy="1063487"/>
          </a:xfrm>
        </p:spPr>
        <p:txBody>
          <a:bodyPr vert="horz" rtlCol="0">
            <a:normAutofit/>
          </a:bodyPr>
          <a:lstStyle>
            <a:lvl1pPr algn="l" defTabSz="914400" rtl="0" eaLnBrk="1" latinLnBrk="0" hangingPunct="1">
              <a:spcBef>
                <a:spcPct val="0"/>
              </a:spcBef>
              <a:buNone/>
              <a:defRPr sz="3000" kern="1200">
                <a:solidFill>
                  <a:schemeClr val="bg1">
                    <a:lumMod val="50000"/>
                  </a:schemeClr>
                </a:solidFill>
                <a:latin typeface="Segoe UI" panose="020B0502040204020203" pitchFamily="34" charset="0"/>
                <a:ea typeface="+mj-ea"/>
                <a:cs typeface="Segoe UI" panose="020B0502040204020203" pitchFamily="34" charset="0"/>
              </a:defRPr>
            </a:lvl1pPr>
          </a:lstStyle>
          <a:p>
            <a:pPr marL="342900" lvl="0" indent="-342900" algn="l">
              <a:spcBef>
                <a:spcPct val="20000"/>
              </a:spcBef>
              <a:buFont typeface="Arial" panose="020B0604020202020204" pitchFamily="34" charset="0"/>
            </a:pPr>
            <a:r>
              <a:rPr lang="es-ES" sz="1600" b="1" dirty="0" err="1">
                <a:solidFill>
                  <a:srgbClr val="0092D2"/>
                </a:solidFill>
                <a:latin typeface="Tahoma" panose="020B0604030504040204"/>
                <a:ea typeface="+mn-ea"/>
                <a:cs typeface="Tahoma" panose="020B0604030504040204"/>
                <a:sym typeface="+mn-ea"/>
              </a:rPr>
              <a:t>Unsupervised Learning</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57200" y="931844"/>
            <a:ext cx="8229600" cy="857250"/>
          </a:xfrm>
          <a:prstGeom prst="rect">
            <a:avLst/>
          </a:prstGeom>
        </p:spPr>
        <p:txBody>
          <a:bodyPr vert="horz" lIns="68580" tIns="34290" rIns="68580" bIns="3429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kumimoji="0" lang="en-US" sz="3300" b="0" i="0" u="none" strike="noStrike" kern="1200" cap="none" spc="0" normalizeH="0" baseline="0" noProof="0" dirty="0">
                <a:ln>
                  <a:noFill/>
                </a:ln>
                <a:solidFill>
                  <a:srgbClr val="953735"/>
                </a:solidFill>
                <a:effectLst/>
                <a:uLnTx/>
                <a:uFillTx/>
                <a:latin typeface="+mj-lt"/>
                <a:ea typeface="+mj-ea"/>
                <a:cs typeface="+mj-cs"/>
              </a:rPr>
              <a:t>K-Means </a:t>
            </a:r>
            <a:r>
              <a:rPr kumimoji="0" lang="es-ES" altLang="en-US" sz="3300" b="0" i="0" u="none" strike="noStrike" kern="1200" cap="none" spc="0" normalizeH="0" baseline="0" noProof="0" dirty="0">
                <a:ln>
                  <a:noFill/>
                </a:ln>
                <a:solidFill>
                  <a:srgbClr val="953735"/>
                </a:solidFill>
                <a:effectLst/>
                <a:uLnTx/>
                <a:uFillTx/>
                <a:latin typeface="+mj-lt"/>
                <a:ea typeface="+mj-ea"/>
                <a:cs typeface="+mj-cs"/>
              </a:rPr>
              <a:t>en acción</a:t>
            </a:r>
            <a:endParaRPr kumimoji="0" lang="en-US" sz="3300" b="0" i="0" u="none" strike="noStrike" kern="1200" cap="none" spc="0" normalizeH="0" baseline="0" noProof="0" dirty="0">
              <a:ln>
                <a:noFill/>
              </a:ln>
              <a:solidFill>
                <a:srgbClr val="953735"/>
              </a:solidFill>
              <a:effectLst/>
              <a:uLnTx/>
              <a:uFillTx/>
              <a:latin typeface="+mj-lt"/>
              <a:ea typeface="+mj-ea"/>
              <a:cs typeface="+mj-cs"/>
            </a:endParaRPr>
          </a:p>
        </p:txBody>
      </p:sp>
      <p:sp>
        <p:nvSpPr>
          <p:cNvPr id="10" name="TextBox 9"/>
          <p:cNvSpPr txBox="1"/>
          <p:nvPr/>
        </p:nvSpPr>
        <p:spPr>
          <a:xfrm>
            <a:off x="5654198" y="2693923"/>
            <a:ext cx="3439003" cy="1545590"/>
          </a:xfrm>
          <a:prstGeom prst="rect">
            <a:avLst/>
          </a:prstGeom>
          <a:noFill/>
        </p:spPr>
        <p:txBody>
          <a:bodyPr wrap="square" rtlCol="0">
            <a:spAutoFit/>
          </a:bodyPr>
          <a:lstStyle/>
          <a:p>
            <a:pPr marL="800100" lvl="1" indent="-342900">
              <a:buFont typeface="+mj-lt"/>
              <a:buAutoNum type="arabicPeriod"/>
            </a:pPr>
            <a:r>
              <a:rPr lang="en-US" sz="1350" dirty="0">
                <a:solidFill>
                  <a:schemeClr val="bg1">
                    <a:lumMod val="65000"/>
                  </a:schemeClr>
                </a:solidFill>
              </a:rPr>
              <a:t>Input number of clusters, randomly initialize centers</a:t>
            </a:r>
          </a:p>
          <a:p>
            <a:pPr marL="800100" lvl="1" indent="-342900">
              <a:buFont typeface="+mj-lt"/>
              <a:buAutoNum type="arabicPeriod"/>
            </a:pPr>
            <a:r>
              <a:rPr lang="en-US" sz="1350" dirty="0">
                <a:solidFill>
                  <a:schemeClr val="bg1">
                    <a:lumMod val="65000"/>
                  </a:schemeClr>
                </a:solidFill>
              </a:rPr>
              <a:t>Assign all points to the closest cluster center</a:t>
            </a:r>
          </a:p>
          <a:p>
            <a:pPr marL="800100" lvl="1" indent="-342900">
              <a:buFont typeface="+mj-lt"/>
              <a:buAutoNum type="arabicPeriod"/>
            </a:pPr>
            <a:r>
              <a:rPr lang="en-US" sz="1350" dirty="0">
                <a:solidFill>
                  <a:schemeClr val="bg1">
                    <a:lumMod val="65000"/>
                  </a:schemeClr>
                </a:solidFill>
              </a:rPr>
              <a:t>Change cluster centers to be in the middle of its points</a:t>
            </a:r>
          </a:p>
          <a:p>
            <a:pPr marL="800100" lvl="1" indent="-342900">
              <a:buFont typeface="+mj-lt"/>
              <a:buAutoNum type="arabicPeriod"/>
            </a:pPr>
            <a:r>
              <a:rPr lang="en-US" sz="1350" dirty="0">
                <a:solidFill>
                  <a:schemeClr val="bg1">
                    <a:lumMod val="65000"/>
                  </a:schemeClr>
                </a:solidFill>
              </a:rPr>
              <a:t>Repeat until convergence</a:t>
            </a:r>
          </a:p>
        </p:txBody>
      </p:sp>
      <p:pic>
        <p:nvPicPr>
          <p:cNvPr id="5" name="Picture 4" descr="Screen Shot 2015-06-26 at 1.41.11 PM.png"/>
          <p:cNvPicPr>
            <a:picLocks noChangeAspect="1"/>
          </p:cNvPicPr>
          <p:nvPr/>
        </p:nvPicPr>
        <p:blipFill>
          <a:blip r:embed="rId2"/>
          <a:stretch>
            <a:fillRect/>
          </a:stretch>
        </p:blipFill>
        <p:spPr>
          <a:xfrm>
            <a:off x="235347" y="1656953"/>
            <a:ext cx="5289154" cy="41779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73949" y="844575"/>
            <a:ext cx="8662547" cy="1143000"/>
          </a:xfrm>
        </p:spPr>
        <p:txBody>
          <a:bodyPr vert="horz" rtlCol="0">
            <a:normAutofit/>
          </a:bodyPr>
          <a:lstStyle/>
          <a:p>
            <a:pPr marL="342900" lvl="0" indent="-342900" algn="l">
              <a:spcBef>
                <a:spcPct val="20000"/>
              </a:spcBef>
              <a:buFont typeface="Arial" panose="020B0604020202020204" pitchFamily="34" charset="0"/>
            </a:pPr>
            <a:r>
              <a:rPr lang="es-ES" sz="1600" b="1" dirty="0" err="1">
                <a:solidFill>
                  <a:srgbClr val="0092D2"/>
                </a:solidFill>
                <a:ea typeface="+mn-ea"/>
                <a:sym typeface="+mn-ea"/>
              </a:rPr>
              <a:t>El paso 2</a:t>
            </a:r>
          </a:p>
        </p:txBody>
      </p:sp>
      <p:sp>
        <p:nvSpPr>
          <p:cNvPr id="6" name="5 Marcador de número de diapositiva"/>
          <p:cNvSpPr>
            <a:spLocks noGrp="1"/>
          </p:cNvSpPr>
          <p:nvPr>
            <p:ph type="sldNum" sz="quarter" idx="10"/>
          </p:nvPr>
        </p:nvSpPr>
        <p:spPr/>
        <p:txBody>
          <a:bodyPr/>
          <a:lstStyle/>
          <a:p>
            <a:pPr algn="ctr"/>
            <a:fld id="{6809A684-6793-43C2-A07A-07EB7F2ACB8E}" type="slidenum">
              <a:rPr lang="es-ES" smtClean="0"/>
              <a:t>9</a:t>
            </a:fld>
            <a:endParaRPr lang="es-ES" dirty="0"/>
          </a:p>
        </p:txBody>
      </p:sp>
      <p:pic>
        <p:nvPicPr>
          <p:cNvPr id="13" name="Imagen 12"/>
          <p:cNvPicPr>
            <a:picLocks noChangeAspect="1"/>
          </p:cNvPicPr>
          <p:nvPr/>
        </p:nvPicPr>
        <p:blipFill>
          <a:blip r:embed="rId2"/>
          <a:stretch>
            <a:fillRect/>
          </a:stretch>
        </p:blipFill>
        <p:spPr>
          <a:xfrm>
            <a:off x="2118360" y="4737100"/>
            <a:ext cx="4907280" cy="1226820"/>
          </a:xfrm>
          <a:prstGeom prst="rect">
            <a:avLst/>
          </a:prstGeom>
        </p:spPr>
      </p:pic>
      <p:pic>
        <p:nvPicPr>
          <p:cNvPr id="16" name="Imagen 15"/>
          <p:cNvPicPr>
            <a:picLocks noChangeAspect="1"/>
          </p:cNvPicPr>
          <p:nvPr/>
        </p:nvPicPr>
        <p:blipFill>
          <a:blip r:embed="rId3"/>
          <a:stretch>
            <a:fillRect/>
          </a:stretch>
        </p:blipFill>
        <p:spPr>
          <a:xfrm>
            <a:off x="2396490" y="2098040"/>
            <a:ext cx="4248150" cy="1391285"/>
          </a:xfrm>
          <a:prstGeom prst="rect">
            <a:avLst/>
          </a:prstGeom>
        </p:spPr>
      </p:pic>
      <p:sp>
        <p:nvSpPr>
          <p:cNvPr id="25" name="Marcador de texto 2"/>
          <p:cNvSpPr/>
          <p:nvPr/>
        </p:nvSpPr>
        <p:spPr>
          <a:xfrm>
            <a:off x="396240" y="1343025"/>
            <a:ext cx="8474710" cy="5254625"/>
          </a:xfrm>
          <a:prstGeom prst="rect">
            <a:avLst/>
          </a:prstGeom>
        </p:spPr>
        <p:txBody>
          <a:bodyPr vert="horz" rtlCol="0">
            <a:normAutofit/>
          </a:bodyPr>
          <a:lstStyle/>
          <a:p>
            <a:pPr marL="342900" lvl="0" indent="-342900" algn="l">
              <a:spcBef>
                <a:spcPct val="20000"/>
              </a:spcBef>
              <a:buFontTx/>
              <a:buBlip>
                <a:blip r:embed="rId4"/>
              </a:buBlip>
            </a:pPr>
            <a:r>
              <a:rPr lang="es-ES" sz="2400" dirty="0">
                <a:latin typeface="Tahoma" panose="020B0604030504040204"/>
                <a:cs typeface="Tahoma" panose="020B0604030504040204"/>
                <a:sym typeface="+mn-ea"/>
              </a:rPr>
              <a:t>Una manera más lista: matemáticas</a:t>
            </a:r>
          </a:p>
          <a:p>
            <a:pPr marL="342900" lvl="0" indent="-342900" algn="l">
              <a:spcBef>
                <a:spcPct val="20000"/>
              </a:spcBef>
              <a:buFontTx/>
              <a:buBlip>
                <a:blip r:embed="rId4"/>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4"/>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4"/>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4"/>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4"/>
              </a:buBlip>
            </a:pPr>
            <a:endParaRPr lang="es-ES" sz="2400" dirty="0">
              <a:latin typeface="Tahoma" panose="020B0604030504040204"/>
              <a:cs typeface="Tahoma" panose="020B0604030504040204"/>
              <a:sym typeface="+mn-ea"/>
            </a:endParaRPr>
          </a:p>
          <a:p>
            <a:pPr marL="342900" lvl="0" indent="-342900" algn="l">
              <a:spcBef>
                <a:spcPct val="20000"/>
              </a:spcBef>
              <a:buFontTx/>
              <a:buBlip>
                <a:blip r:embed="rId4"/>
              </a:buBlip>
            </a:pPr>
            <a:r>
              <a:rPr lang="es-ES" sz="2400" dirty="0">
                <a:latin typeface="Tahoma" panose="020B0604030504040204"/>
                <a:cs typeface="Tahoma" panose="020B0604030504040204"/>
                <a:sym typeface="+mn-ea"/>
              </a:rPr>
              <a:t>Más formalmente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57200" y="931844"/>
            <a:ext cx="8229600" cy="857250"/>
          </a:xfrm>
          <a:prstGeom prst="rect">
            <a:avLst/>
          </a:prstGeom>
        </p:spPr>
        <p:txBody>
          <a:bodyPr vert="horz" lIns="68580" tIns="34290" rIns="68580" bIns="3429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300" noProof="0" dirty="0">
                <a:ln>
                  <a:noFill/>
                </a:ln>
                <a:solidFill>
                  <a:srgbClr val="953735"/>
                </a:solidFill>
                <a:effectLst/>
                <a:uLnTx/>
                <a:uFillTx/>
                <a:latin typeface="+mj-lt"/>
                <a:ea typeface="+mj-ea"/>
                <a:cs typeface="+mj-cs"/>
                <a:sym typeface="+mn-ea"/>
              </a:rPr>
              <a:t>K-Means </a:t>
            </a:r>
            <a:r>
              <a:rPr lang="es-ES" altLang="en-US" sz="3300" noProof="0" dirty="0">
                <a:ln>
                  <a:noFill/>
                </a:ln>
                <a:solidFill>
                  <a:srgbClr val="953735"/>
                </a:solidFill>
                <a:effectLst/>
                <a:uLnTx/>
                <a:uFillTx/>
                <a:latin typeface="+mj-lt"/>
                <a:ea typeface="+mj-ea"/>
                <a:cs typeface="+mj-cs"/>
                <a:sym typeface="+mn-ea"/>
              </a:rPr>
              <a:t>en acción</a:t>
            </a:r>
            <a:endParaRPr kumimoji="0" lang="en-US" sz="3300" b="0" i="0" u="none" strike="noStrike" kern="1200" cap="none" spc="0" normalizeH="0" baseline="0" noProof="0" dirty="0">
              <a:ln>
                <a:noFill/>
              </a:ln>
              <a:solidFill>
                <a:srgbClr val="953735"/>
              </a:solidFill>
              <a:effectLst/>
              <a:uLnTx/>
              <a:uFillTx/>
              <a:latin typeface="+mj-lt"/>
              <a:ea typeface="+mj-ea"/>
              <a:cs typeface="+mj-cs"/>
            </a:endParaRPr>
          </a:p>
        </p:txBody>
      </p:sp>
      <p:pic>
        <p:nvPicPr>
          <p:cNvPr id="5" name="Picture 4" descr="Screen Shot 2015-06-26 at 1.41.11 PM.png"/>
          <p:cNvPicPr>
            <a:picLocks noChangeAspect="1"/>
          </p:cNvPicPr>
          <p:nvPr/>
        </p:nvPicPr>
        <p:blipFill>
          <a:blip r:embed="rId2"/>
          <a:stretch>
            <a:fillRect/>
          </a:stretch>
        </p:blipFill>
        <p:spPr>
          <a:xfrm>
            <a:off x="235347" y="1656953"/>
            <a:ext cx="5289154" cy="4177986"/>
          </a:xfrm>
          <a:prstGeom prst="rect">
            <a:avLst/>
          </a:prstGeom>
        </p:spPr>
      </p:pic>
      <p:sp>
        <p:nvSpPr>
          <p:cNvPr id="8" name="Oval 7"/>
          <p:cNvSpPr/>
          <p:nvPr/>
        </p:nvSpPr>
        <p:spPr>
          <a:xfrm>
            <a:off x="2260600" y="2835275"/>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2760662" y="392588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p:cNvSpPr/>
          <p:nvPr/>
        </p:nvSpPr>
        <p:spPr>
          <a:xfrm>
            <a:off x="2365375" y="45926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922587" y="48593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p:cNvSpPr/>
          <p:nvPr/>
        </p:nvSpPr>
        <p:spPr>
          <a:xfrm>
            <a:off x="3532187" y="4392612"/>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TextBox 15"/>
          <p:cNvSpPr txBox="1"/>
          <p:nvPr/>
        </p:nvSpPr>
        <p:spPr>
          <a:xfrm>
            <a:off x="5654195" y="2693925"/>
            <a:ext cx="3439003" cy="1545590"/>
          </a:xfrm>
          <a:prstGeom prst="rect">
            <a:avLst/>
          </a:prstGeom>
          <a:noFill/>
        </p:spPr>
        <p:txBody>
          <a:bodyPr wrap="square" rtlCol="0">
            <a:spAutoFit/>
          </a:bodyPr>
          <a:lstStyle/>
          <a:p>
            <a:pPr marL="800100" lvl="1" indent="-342900">
              <a:buFont typeface="+mj-lt"/>
              <a:buAutoNum type="arabicPeriod"/>
            </a:pPr>
            <a:r>
              <a:rPr lang="en-US" sz="1350"/>
              <a:t>Input number of clusters, randomly initialize centers</a:t>
            </a:r>
          </a:p>
          <a:p>
            <a:pPr marL="800100" lvl="1" indent="-342900">
              <a:buFont typeface="+mj-lt"/>
              <a:buAutoNum type="arabicPeriod"/>
            </a:pPr>
            <a:r>
              <a:rPr lang="en-US" sz="1350">
                <a:solidFill>
                  <a:schemeClr val="bg1">
                    <a:lumMod val="65000"/>
                  </a:schemeClr>
                </a:solidFill>
              </a:rPr>
              <a:t>Assign all points to the closest cluster center</a:t>
            </a:r>
          </a:p>
          <a:p>
            <a:pPr marL="800100" lvl="1" indent="-342900">
              <a:buFont typeface="+mj-lt"/>
              <a:buAutoNum type="arabicPeriod"/>
            </a:pPr>
            <a:r>
              <a:rPr lang="en-US" sz="1350">
                <a:solidFill>
                  <a:schemeClr val="bg1">
                    <a:lumMod val="65000"/>
                  </a:schemeClr>
                </a:solidFill>
              </a:rPr>
              <a:t>Change cluster centers to be in the middle of its points</a:t>
            </a:r>
          </a:p>
          <a:p>
            <a:pPr marL="800100" lvl="1" indent="-342900">
              <a:buFont typeface="+mj-lt"/>
              <a:buAutoNum type="arabicPeriod"/>
            </a:pPr>
            <a:r>
              <a:rPr lang="en-US" sz="1350">
                <a:solidFill>
                  <a:schemeClr val="bg1">
                    <a:lumMod val="65000"/>
                  </a:schemeClr>
                </a:solidFill>
              </a:rPr>
              <a:t>Repeat until convergence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57200" y="931844"/>
            <a:ext cx="8229600" cy="857250"/>
          </a:xfrm>
          <a:prstGeom prst="rect">
            <a:avLst/>
          </a:prstGeom>
        </p:spPr>
        <p:txBody>
          <a:bodyPr vert="horz" lIns="68580" tIns="34290" rIns="68580" bIns="3429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300" noProof="0" dirty="0">
                <a:ln>
                  <a:noFill/>
                </a:ln>
                <a:solidFill>
                  <a:srgbClr val="953735"/>
                </a:solidFill>
                <a:effectLst/>
                <a:uLnTx/>
                <a:uFillTx/>
                <a:latin typeface="+mj-lt"/>
                <a:ea typeface="+mj-ea"/>
                <a:cs typeface="+mj-cs"/>
                <a:sym typeface="+mn-ea"/>
              </a:rPr>
              <a:t>K-Means </a:t>
            </a:r>
            <a:r>
              <a:rPr lang="es-ES" altLang="en-US" sz="3300" noProof="0" dirty="0">
                <a:ln>
                  <a:noFill/>
                </a:ln>
                <a:solidFill>
                  <a:srgbClr val="953735"/>
                </a:solidFill>
                <a:effectLst/>
                <a:uLnTx/>
                <a:uFillTx/>
                <a:latin typeface="+mj-lt"/>
                <a:ea typeface="+mj-ea"/>
                <a:cs typeface="+mj-cs"/>
                <a:sym typeface="+mn-ea"/>
              </a:rPr>
              <a:t>en acción</a:t>
            </a:r>
            <a:endParaRPr kumimoji="0" lang="en-US" sz="3300" b="0" i="0" u="none" strike="noStrike" kern="1200" cap="none" spc="0" normalizeH="0" baseline="0" noProof="0" dirty="0">
              <a:ln>
                <a:noFill/>
              </a:ln>
              <a:solidFill>
                <a:srgbClr val="953735"/>
              </a:solidFill>
              <a:effectLst/>
              <a:uLnTx/>
              <a:uFillTx/>
              <a:latin typeface="+mj-lt"/>
              <a:ea typeface="+mj-ea"/>
              <a:cs typeface="+mj-cs"/>
            </a:endParaRPr>
          </a:p>
        </p:txBody>
      </p:sp>
      <p:pic>
        <p:nvPicPr>
          <p:cNvPr id="5" name="Picture 4" descr="Screen Shot 2015-06-26 at 1.41.11 PM.png"/>
          <p:cNvPicPr>
            <a:picLocks noChangeAspect="1"/>
          </p:cNvPicPr>
          <p:nvPr/>
        </p:nvPicPr>
        <p:blipFill>
          <a:blip r:embed="rId3"/>
          <a:stretch>
            <a:fillRect/>
          </a:stretch>
        </p:blipFill>
        <p:spPr>
          <a:xfrm>
            <a:off x="235347" y="1656953"/>
            <a:ext cx="5289154" cy="4177986"/>
          </a:xfrm>
          <a:prstGeom prst="rect">
            <a:avLst/>
          </a:prstGeom>
        </p:spPr>
      </p:pic>
      <p:sp>
        <p:nvSpPr>
          <p:cNvPr id="8" name="Oval 7"/>
          <p:cNvSpPr/>
          <p:nvPr/>
        </p:nvSpPr>
        <p:spPr>
          <a:xfrm>
            <a:off x="2260600" y="2835275"/>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2760662" y="392588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p:cNvSpPr/>
          <p:nvPr/>
        </p:nvSpPr>
        <p:spPr>
          <a:xfrm>
            <a:off x="2365375" y="45926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922587" y="48593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p:cNvSpPr/>
          <p:nvPr/>
        </p:nvSpPr>
        <p:spPr>
          <a:xfrm>
            <a:off x="3532187" y="4392612"/>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6" name="Straight Connector 15"/>
          <p:cNvCxnSpPr/>
          <p:nvPr/>
        </p:nvCxnSpPr>
        <p:spPr>
          <a:xfrm rot="10800000">
            <a:off x="733425" y="3876675"/>
            <a:ext cx="2105025" cy="533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847725" y="3343275"/>
            <a:ext cx="2133600" cy="857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981325" y="2076450"/>
            <a:ext cx="2133600" cy="13430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2571750" y="3857625"/>
            <a:ext cx="1028700" cy="1714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3109913" y="4529138"/>
            <a:ext cx="771525" cy="6286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176463" y="4662488"/>
            <a:ext cx="914400" cy="4286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00350" y="4429125"/>
            <a:ext cx="361950" cy="11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5654198" y="2693920"/>
            <a:ext cx="3439003" cy="1545590"/>
          </a:xfrm>
          <a:prstGeom prst="rect">
            <a:avLst/>
          </a:prstGeom>
          <a:noFill/>
        </p:spPr>
        <p:txBody>
          <a:bodyPr wrap="square" rtlCol="0">
            <a:spAutoFit/>
          </a:bodyPr>
          <a:lstStyle/>
          <a:p>
            <a:pPr marL="800100" lvl="1" indent="-342900">
              <a:buFont typeface="+mj-lt"/>
              <a:buAutoNum type="arabicPeriod"/>
            </a:pPr>
            <a:r>
              <a:rPr lang="en-US" sz="1350">
                <a:solidFill>
                  <a:schemeClr val="bg1">
                    <a:lumMod val="65000"/>
                  </a:schemeClr>
                </a:solidFill>
              </a:rPr>
              <a:t>Input number of clusters, randomly initialize centers</a:t>
            </a:r>
          </a:p>
          <a:p>
            <a:pPr marL="800100" lvl="1" indent="-342900">
              <a:buFont typeface="+mj-lt"/>
              <a:buAutoNum type="arabicPeriod"/>
            </a:pPr>
            <a:r>
              <a:rPr lang="en-US" sz="1350">
                <a:solidFill>
                  <a:srgbClr val="000000"/>
                </a:solidFill>
              </a:rPr>
              <a:t>Assign all points to the closest cluster center</a:t>
            </a:r>
          </a:p>
          <a:p>
            <a:pPr marL="800100" lvl="1" indent="-342900">
              <a:buFont typeface="+mj-lt"/>
              <a:buAutoNum type="arabicPeriod"/>
            </a:pPr>
            <a:r>
              <a:rPr lang="en-US" sz="1350">
                <a:solidFill>
                  <a:schemeClr val="bg1">
                    <a:lumMod val="65000"/>
                  </a:schemeClr>
                </a:solidFill>
              </a:rPr>
              <a:t>Change cluster centers to be in the middle of its points</a:t>
            </a:r>
          </a:p>
          <a:p>
            <a:pPr marL="800100" lvl="1" indent="-342900">
              <a:buFont typeface="+mj-lt"/>
              <a:buAutoNum type="arabicPeriod"/>
            </a:pPr>
            <a:r>
              <a:rPr lang="en-US" sz="1350">
                <a:solidFill>
                  <a:schemeClr val="bg1">
                    <a:lumMod val="65000"/>
                  </a:schemeClr>
                </a:solidFill>
              </a:rPr>
              <a:t>Repeat until convergence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57200" y="931844"/>
            <a:ext cx="8229600" cy="857250"/>
          </a:xfrm>
          <a:prstGeom prst="rect">
            <a:avLst/>
          </a:prstGeom>
        </p:spPr>
        <p:txBody>
          <a:bodyPr vert="horz" lIns="68580" tIns="34290" rIns="68580" bIns="3429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300" noProof="0" dirty="0">
                <a:ln>
                  <a:noFill/>
                </a:ln>
                <a:solidFill>
                  <a:srgbClr val="953735"/>
                </a:solidFill>
                <a:effectLst/>
                <a:uLnTx/>
                <a:uFillTx/>
                <a:latin typeface="+mj-lt"/>
                <a:ea typeface="+mj-ea"/>
                <a:cs typeface="+mj-cs"/>
                <a:sym typeface="+mn-ea"/>
              </a:rPr>
              <a:t>K-Means </a:t>
            </a:r>
            <a:r>
              <a:rPr lang="es-ES" altLang="en-US" sz="3300" noProof="0" dirty="0">
                <a:ln>
                  <a:noFill/>
                </a:ln>
                <a:solidFill>
                  <a:srgbClr val="953735"/>
                </a:solidFill>
                <a:effectLst/>
                <a:uLnTx/>
                <a:uFillTx/>
                <a:latin typeface="+mj-lt"/>
                <a:ea typeface="+mj-ea"/>
                <a:cs typeface="+mj-cs"/>
                <a:sym typeface="+mn-ea"/>
              </a:rPr>
              <a:t>en acción</a:t>
            </a:r>
            <a:endParaRPr kumimoji="0" lang="en-US" sz="3300" b="0" i="0" u="none" strike="noStrike" kern="1200" cap="none" spc="0" normalizeH="0" baseline="0" noProof="0" dirty="0">
              <a:ln>
                <a:noFill/>
              </a:ln>
              <a:solidFill>
                <a:srgbClr val="953735"/>
              </a:solidFill>
              <a:effectLst/>
              <a:uLnTx/>
              <a:uFillTx/>
              <a:latin typeface="+mj-lt"/>
              <a:ea typeface="+mj-ea"/>
              <a:cs typeface="+mj-cs"/>
            </a:endParaRPr>
          </a:p>
        </p:txBody>
      </p:sp>
      <p:pic>
        <p:nvPicPr>
          <p:cNvPr id="5" name="Picture 4" descr="Screen Shot 2015-06-26 at 1.41.11 PM.png"/>
          <p:cNvPicPr>
            <a:picLocks noChangeAspect="1"/>
          </p:cNvPicPr>
          <p:nvPr/>
        </p:nvPicPr>
        <p:blipFill>
          <a:blip r:embed="rId2"/>
          <a:stretch>
            <a:fillRect/>
          </a:stretch>
        </p:blipFill>
        <p:spPr>
          <a:xfrm>
            <a:off x="235347" y="1656953"/>
            <a:ext cx="5289154" cy="4177986"/>
          </a:xfrm>
          <a:prstGeom prst="rect">
            <a:avLst/>
          </a:prstGeom>
        </p:spPr>
      </p:pic>
      <p:sp>
        <p:nvSpPr>
          <p:cNvPr id="8" name="Oval 7"/>
          <p:cNvSpPr/>
          <p:nvPr/>
        </p:nvSpPr>
        <p:spPr>
          <a:xfrm>
            <a:off x="2260600" y="2835275"/>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2760662" y="392588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p:cNvSpPr/>
          <p:nvPr/>
        </p:nvSpPr>
        <p:spPr>
          <a:xfrm>
            <a:off x="2365375" y="45926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922587" y="48593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Oval 13"/>
          <p:cNvSpPr/>
          <p:nvPr/>
        </p:nvSpPr>
        <p:spPr>
          <a:xfrm>
            <a:off x="3532187" y="4392612"/>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6" name="Straight Connector 15"/>
          <p:cNvCxnSpPr/>
          <p:nvPr/>
        </p:nvCxnSpPr>
        <p:spPr>
          <a:xfrm rot="10800000">
            <a:off x="733425" y="3876675"/>
            <a:ext cx="2105025" cy="53340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0800000">
            <a:off x="847725" y="3343275"/>
            <a:ext cx="2133600" cy="857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2981325" y="2076450"/>
            <a:ext cx="2133600" cy="13430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flipV="1">
            <a:off x="2571750" y="3857625"/>
            <a:ext cx="1028700" cy="1714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16200000" flipV="1">
            <a:off x="3109913" y="4529138"/>
            <a:ext cx="771525" cy="62865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flipH="1" flipV="1">
            <a:off x="2176463" y="4662488"/>
            <a:ext cx="914400" cy="4286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00350" y="4429125"/>
            <a:ext cx="361950" cy="119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965450" y="2635250"/>
            <a:ext cx="88901" cy="79376"/>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p:nvPr/>
        </p:nvSpPr>
        <p:spPr>
          <a:xfrm>
            <a:off x="3708400" y="3535362"/>
            <a:ext cx="88901" cy="79376"/>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p:nvPr/>
        </p:nvSpPr>
        <p:spPr>
          <a:xfrm>
            <a:off x="3003550" y="4978400"/>
            <a:ext cx="88901" cy="79376"/>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p:nvPr/>
        </p:nvSpPr>
        <p:spPr>
          <a:xfrm>
            <a:off x="1908175" y="4564062"/>
            <a:ext cx="88901" cy="79376"/>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p:cNvSpPr/>
          <p:nvPr/>
        </p:nvSpPr>
        <p:spPr>
          <a:xfrm>
            <a:off x="2174875" y="3854450"/>
            <a:ext cx="88901" cy="79376"/>
          </a:xfrm>
          <a:prstGeom prst="ellipse">
            <a:avLst/>
          </a:prstGeom>
          <a:solidFill>
            <a:srgbClr val="86C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Freeform 25"/>
          <p:cNvSpPr/>
          <p:nvPr/>
        </p:nvSpPr>
        <p:spPr>
          <a:xfrm>
            <a:off x="3667125" y="3630839"/>
            <a:ext cx="296705" cy="731611"/>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8" name="Freeform 27"/>
          <p:cNvSpPr/>
          <p:nvPr/>
        </p:nvSpPr>
        <p:spPr>
          <a:xfrm rot="14797753">
            <a:off x="2035244" y="4271924"/>
            <a:ext cx="254930" cy="44899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9" name="Freeform 28"/>
          <p:cNvSpPr/>
          <p:nvPr/>
        </p:nvSpPr>
        <p:spPr>
          <a:xfrm rot="14797753">
            <a:off x="2397194" y="3628987"/>
            <a:ext cx="254930" cy="448995"/>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31" name="Freeform 30"/>
          <p:cNvSpPr/>
          <p:nvPr/>
        </p:nvSpPr>
        <p:spPr>
          <a:xfrm rot="5720018" flipH="1">
            <a:off x="2504336" y="2356193"/>
            <a:ext cx="291633" cy="627716"/>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32" name="Freeform 31"/>
          <p:cNvSpPr/>
          <p:nvPr/>
        </p:nvSpPr>
        <p:spPr>
          <a:xfrm rot="10800000" flipH="1">
            <a:off x="3038476" y="4862513"/>
            <a:ext cx="157162" cy="171449"/>
          </a:xfrm>
          <a:custGeom>
            <a:avLst/>
            <a:gdLst>
              <a:gd name="connsiteX0" fmla="*/ 0 w 395606"/>
              <a:gd name="connsiteY0" fmla="*/ 975481 h 975481"/>
              <a:gd name="connsiteX1" fmla="*/ 69850 w 395606"/>
              <a:gd name="connsiteY1" fmla="*/ 950081 h 975481"/>
              <a:gd name="connsiteX2" fmla="*/ 127000 w 395606"/>
              <a:gd name="connsiteY2" fmla="*/ 918331 h 975481"/>
              <a:gd name="connsiteX3" fmla="*/ 171450 w 395606"/>
              <a:gd name="connsiteY3" fmla="*/ 899281 h 975481"/>
              <a:gd name="connsiteX4" fmla="*/ 209550 w 395606"/>
              <a:gd name="connsiteY4" fmla="*/ 867531 h 975481"/>
              <a:gd name="connsiteX5" fmla="*/ 247650 w 395606"/>
              <a:gd name="connsiteY5" fmla="*/ 842131 h 975481"/>
              <a:gd name="connsiteX6" fmla="*/ 279400 w 395606"/>
              <a:gd name="connsiteY6" fmla="*/ 797681 h 975481"/>
              <a:gd name="connsiteX7" fmla="*/ 336550 w 395606"/>
              <a:gd name="connsiteY7" fmla="*/ 727831 h 975481"/>
              <a:gd name="connsiteX8" fmla="*/ 355600 w 395606"/>
              <a:gd name="connsiteY8" fmla="*/ 689731 h 975481"/>
              <a:gd name="connsiteX9" fmla="*/ 381000 w 395606"/>
              <a:gd name="connsiteY9" fmla="*/ 607181 h 975481"/>
              <a:gd name="connsiteX10" fmla="*/ 381000 w 395606"/>
              <a:gd name="connsiteY10" fmla="*/ 321431 h 975481"/>
              <a:gd name="connsiteX11" fmla="*/ 368300 w 395606"/>
              <a:gd name="connsiteY11" fmla="*/ 276981 h 975481"/>
              <a:gd name="connsiteX12" fmla="*/ 342900 w 395606"/>
              <a:gd name="connsiteY12" fmla="*/ 200781 h 975481"/>
              <a:gd name="connsiteX13" fmla="*/ 323850 w 395606"/>
              <a:gd name="connsiteY13" fmla="*/ 118231 h 975481"/>
              <a:gd name="connsiteX14" fmla="*/ 311150 w 395606"/>
              <a:gd name="connsiteY14" fmla="*/ 67431 h 975481"/>
              <a:gd name="connsiteX15" fmla="*/ 304800 w 395606"/>
              <a:gd name="connsiteY15" fmla="*/ 35681 h 975481"/>
              <a:gd name="connsiteX16" fmla="*/ 279400 w 395606"/>
              <a:gd name="connsiteY16" fmla="*/ 3931 h 9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606" h="975481">
                <a:moveTo>
                  <a:pt x="0" y="975481"/>
                </a:moveTo>
                <a:cubicBezTo>
                  <a:pt x="28159" y="966095"/>
                  <a:pt x="43342" y="961862"/>
                  <a:pt x="69850" y="950081"/>
                </a:cubicBezTo>
                <a:cubicBezTo>
                  <a:pt x="124888" y="925620"/>
                  <a:pt x="62883" y="950389"/>
                  <a:pt x="127000" y="918331"/>
                </a:cubicBezTo>
                <a:cubicBezTo>
                  <a:pt x="141418" y="911122"/>
                  <a:pt x="157721" y="907729"/>
                  <a:pt x="171450" y="899281"/>
                </a:cubicBezTo>
                <a:cubicBezTo>
                  <a:pt x="185529" y="890617"/>
                  <a:pt x="196325" y="877450"/>
                  <a:pt x="209550" y="867531"/>
                </a:cubicBezTo>
                <a:cubicBezTo>
                  <a:pt x="221761" y="858373"/>
                  <a:pt x="234950" y="850598"/>
                  <a:pt x="247650" y="842131"/>
                </a:cubicBezTo>
                <a:cubicBezTo>
                  <a:pt x="258233" y="827314"/>
                  <a:pt x="267743" y="811669"/>
                  <a:pt x="279400" y="797681"/>
                </a:cubicBezTo>
                <a:cubicBezTo>
                  <a:pt x="324717" y="743300"/>
                  <a:pt x="300018" y="790457"/>
                  <a:pt x="336550" y="727831"/>
                </a:cubicBezTo>
                <a:cubicBezTo>
                  <a:pt x="343704" y="715566"/>
                  <a:pt x="350139" y="702838"/>
                  <a:pt x="355600" y="689731"/>
                </a:cubicBezTo>
                <a:cubicBezTo>
                  <a:pt x="363588" y="670561"/>
                  <a:pt x="375656" y="625886"/>
                  <a:pt x="381000" y="607181"/>
                </a:cubicBezTo>
                <a:cubicBezTo>
                  <a:pt x="395606" y="490335"/>
                  <a:pt x="394522" y="519753"/>
                  <a:pt x="381000" y="321431"/>
                </a:cubicBezTo>
                <a:cubicBezTo>
                  <a:pt x="379952" y="306057"/>
                  <a:pt x="372270" y="291870"/>
                  <a:pt x="368300" y="276981"/>
                </a:cubicBezTo>
                <a:cubicBezTo>
                  <a:pt x="351162" y="212713"/>
                  <a:pt x="364568" y="244116"/>
                  <a:pt x="342900" y="200781"/>
                </a:cubicBezTo>
                <a:cubicBezTo>
                  <a:pt x="328160" y="97600"/>
                  <a:pt x="347094" y="211207"/>
                  <a:pt x="323850" y="118231"/>
                </a:cubicBezTo>
                <a:cubicBezTo>
                  <a:pt x="319617" y="101298"/>
                  <a:pt x="314573" y="84547"/>
                  <a:pt x="311150" y="67431"/>
                </a:cubicBezTo>
                <a:cubicBezTo>
                  <a:pt x="309033" y="56848"/>
                  <a:pt x="307901" y="46019"/>
                  <a:pt x="304800" y="35681"/>
                </a:cubicBezTo>
                <a:cubicBezTo>
                  <a:pt x="294096" y="0"/>
                  <a:pt x="302173" y="3931"/>
                  <a:pt x="279400" y="3931"/>
                </a:cubicBezTo>
              </a:path>
            </a:pathLst>
          </a:custGeom>
          <a:ln w="63500">
            <a:solidFill>
              <a:srgbClr val="800000"/>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34" name="TextBox 33"/>
          <p:cNvSpPr txBox="1"/>
          <p:nvPr/>
        </p:nvSpPr>
        <p:spPr>
          <a:xfrm>
            <a:off x="5654198" y="2693921"/>
            <a:ext cx="3439003" cy="1545590"/>
          </a:xfrm>
          <a:prstGeom prst="rect">
            <a:avLst/>
          </a:prstGeom>
          <a:noFill/>
        </p:spPr>
        <p:txBody>
          <a:bodyPr wrap="square" rtlCol="0">
            <a:spAutoFit/>
          </a:bodyPr>
          <a:lstStyle/>
          <a:p>
            <a:pPr marL="800100" lvl="1" indent="-342900">
              <a:buFont typeface="+mj-lt"/>
              <a:buAutoNum type="arabicPeriod"/>
            </a:pPr>
            <a:r>
              <a:rPr lang="en-US" sz="1350">
                <a:solidFill>
                  <a:schemeClr val="bg1">
                    <a:lumMod val="65000"/>
                  </a:schemeClr>
                </a:solidFill>
              </a:rPr>
              <a:t>Input number of clusters, randomly initialize centers</a:t>
            </a:r>
          </a:p>
          <a:p>
            <a:pPr marL="800100" lvl="1" indent="-342900">
              <a:buFont typeface="+mj-lt"/>
              <a:buAutoNum type="arabicPeriod"/>
            </a:pPr>
            <a:r>
              <a:rPr lang="en-US" sz="1350">
                <a:solidFill>
                  <a:schemeClr val="bg1">
                    <a:lumMod val="65000"/>
                  </a:schemeClr>
                </a:solidFill>
              </a:rPr>
              <a:t>Assign all points to the closest cluster center</a:t>
            </a:r>
          </a:p>
          <a:p>
            <a:pPr marL="800100" lvl="1" indent="-342900">
              <a:buFont typeface="+mj-lt"/>
              <a:buAutoNum type="arabicPeriod"/>
            </a:pPr>
            <a:r>
              <a:rPr lang="en-US" sz="1350">
                <a:solidFill>
                  <a:srgbClr val="000000"/>
                </a:solidFill>
              </a:rPr>
              <a:t>Change cluster centers to be in the middle of its points</a:t>
            </a:r>
          </a:p>
          <a:p>
            <a:pPr marL="800100" lvl="1" indent="-342900">
              <a:buFont typeface="+mj-lt"/>
              <a:buAutoNum type="arabicPeriod"/>
            </a:pPr>
            <a:r>
              <a:rPr lang="en-US" sz="1350">
                <a:solidFill>
                  <a:schemeClr val="bg1">
                    <a:lumMod val="65000"/>
                  </a:schemeClr>
                </a:solidFill>
              </a:rPr>
              <a:t>Repeat until convergence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457200" y="931844"/>
            <a:ext cx="8229600" cy="857250"/>
          </a:xfrm>
          <a:prstGeom prst="rect">
            <a:avLst/>
          </a:prstGeom>
        </p:spPr>
        <p:txBody>
          <a:bodyPr vert="horz" lIns="68580" tIns="34290" rIns="68580" bIns="3429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defRPr/>
            </a:pPr>
            <a:r>
              <a:rPr lang="en-US" sz="3300" noProof="0" dirty="0">
                <a:ln>
                  <a:noFill/>
                </a:ln>
                <a:solidFill>
                  <a:srgbClr val="953735"/>
                </a:solidFill>
                <a:effectLst/>
                <a:uLnTx/>
                <a:uFillTx/>
                <a:latin typeface="+mj-lt"/>
                <a:ea typeface="+mj-ea"/>
                <a:cs typeface="+mj-cs"/>
                <a:sym typeface="+mn-ea"/>
              </a:rPr>
              <a:t>K-Means </a:t>
            </a:r>
            <a:r>
              <a:rPr lang="es-ES" altLang="en-US" sz="3300" noProof="0" dirty="0">
                <a:ln>
                  <a:noFill/>
                </a:ln>
                <a:solidFill>
                  <a:srgbClr val="953735"/>
                </a:solidFill>
                <a:effectLst/>
                <a:uLnTx/>
                <a:uFillTx/>
                <a:latin typeface="+mj-lt"/>
                <a:ea typeface="+mj-ea"/>
                <a:cs typeface="+mj-cs"/>
                <a:sym typeface="+mn-ea"/>
              </a:rPr>
              <a:t>en acción</a:t>
            </a:r>
            <a:endParaRPr kumimoji="0" lang="en-US" sz="3300" b="0" i="0" u="none" strike="noStrike" kern="1200" cap="none" spc="0" normalizeH="0" baseline="0" noProof="0" dirty="0">
              <a:ln>
                <a:noFill/>
              </a:ln>
              <a:solidFill>
                <a:srgbClr val="953735"/>
              </a:solidFill>
              <a:effectLst/>
              <a:uLnTx/>
              <a:uFillTx/>
              <a:latin typeface="+mj-lt"/>
              <a:ea typeface="+mj-ea"/>
              <a:cs typeface="+mj-cs"/>
            </a:endParaRPr>
          </a:p>
        </p:txBody>
      </p:sp>
      <p:pic>
        <p:nvPicPr>
          <p:cNvPr id="5" name="Picture 4" descr="Screen Shot 2015-06-26 at 1.41.11 PM.png"/>
          <p:cNvPicPr>
            <a:picLocks noChangeAspect="1"/>
          </p:cNvPicPr>
          <p:nvPr/>
        </p:nvPicPr>
        <p:blipFill>
          <a:blip r:embed="rId2"/>
          <a:stretch>
            <a:fillRect/>
          </a:stretch>
        </p:blipFill>
        <p:spPr>
          <a:xfrm>
            <a:off x="235347" y="1656953"/>
            <a:ext cx="5289154" cy="4177986"/>
          </a:xfrm>
          <a:prstGeom prst="rect">
            <a:avLst/>
          </a:prstGeom>
        </p:spPr>
      </p:pic>
      <p:sp>
        <p:nvSpPr>
          <p:cNvPr id="8" name="Oval 7"/>
          <p:cNvSpPr/>
          <p:nvPr/>
        </p:nvSpPr>
        <p:spPr>
          <a:xfrm>
            <a:off x="2679700" y="2632075"/>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Oval 10"/>
          <p:cNvSpPr/>
          <p:nvPr/>
        </p:nvSpPr>
        <p:spPr>
          <a:xfrm>
            <a:off x="3497262" y="410368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11"/>
          <p:cNvSpPr/>
          <p:nvPr/>
        </p:nvSpPr>
        <p:spPr>
          <a:xfrm>
            <a:off x="1539875" y="42370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820987" y="4579937"/>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Oval 14"/>
          <p:cNvSpPr/>
          <p:nvPr/>
        </p:nvSpPr>
        <p:spPr>
          <a:xfrm>
            <a:off x="4256087" y="2944812"/>
            <a:ext cx="88901" cy="79376"/>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TextBox 13"/>
          <p:cNvSpPr txBox="1"/>
          <p:nvPr/>
        </p:nvSpPr>
        <p:spPr>
          <a:xfrm>
            <a:off x="5654198" y="2693920"/>
            <a:ext cx="3439003" cy="1545590"/>
          </a:xfrm>
          <a:prstGeom prst="rect">
            <a:avLst/>
          </a:prstGeom>
          <a:noFill/>
        </p:spPr>
        <p:txBody>
          <a:bodyPr wrap="square" rtlCol="0">
            <a:spAutoFit/>
          </a:bodyPr>
          <a:lstStyle/>
          <a:p>
            <a:pPr marL="800100" lvl="1" indent="-342900">
              <a:buFont typeface="+mj-lt"/>
              <a:buAutoNum type="arabicPeriod"/>
            </a:pPr>
            <a:r>
              <a:rPr lang="en-US" sz="1350">
                <a:solidFill>
                  <a:schemeClr val="bg1">
                    <a:lumMod val="65000"/>
                  </a:schemeClr>
                </a:solidFill>
              </a:rPr>
              <a:t>Input number of clusters, randomly initialize centers</a:t>
            </a:r>
          </a:p>
          <a:p>
            <a:pPr marL="800100" lvl="1" indent="-342900">
              <a:buFont typeface="+mj-lt"/>
              <a:buAutoNum type="arabicPeriod"/>
            </a:pPr>
            <a:r>
              <a:rPr lang="en-US" sz="1350">
                <a:solidFill>
                  <a:schemeClr val="bg1">
                    <a:lumMod val="65000"/>
                  </a:schemeClr>
                </a:solidFill>
              </a:rPr>
              <a:t>Assign all points to the closest cluster center</a:t>
            </a:r>
          </a:p>
          <a:p>
            <a:pPr marL="800100" lvl="1" indent="-342900">
              <a:buFont typeface="+mj-lt"/>
              <a:buAutoNum type="arabicPeriod"/>
            </a:pPr>
            <a:r>
              <a:rPr lang="en-US" sz="1350">
                <a:solidFill>
                  <a:schemeClr val="bg1">
                    <a:lumMod val="65000"/>
                  </a:schemeClr>
                </a:solidFill>
              </a:rPr>
              <a:t>Change cluster centers to be in the middle of its points</a:t>
            </a:r>
          </a:p>
          <a:p>
            <a:pPr marL="800100" lvl="1" indent="-342900">
              <a:buFont typeface="+mj-lt"/>
              <a:buAutoNum type="arabicPeriod"/>
            </a:pPr>
            <a:r>
              <a:rPr lang="en-US" sz="1350">
                <a:solidFill>
                  <a:srgbClr val="000000"/>
                </a:solidFill>
              </a:rPr>
              <a:t>Repeat until convergence</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s-ES" altLang="en-US" dirty="0"/>
              <a:t>Listo para verlo?</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justdata.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justdatawithcenters.jpg"/>
          <p:cNvPicPr>
            <a:picLocks noGrp="1" noChangeAspect="1"/>
          </p:cNvPicPr>
          <p:nvPr>
            <p:ph sz="quarter" idx="10"/>
          </p:nvPr>
        </p:nvPicPr>
        <p:blipFill>
          <a:blip r:embed="rId3">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1.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2.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ter3.jpg"/>
          <p:cNvPicPr>
            <a:picLocks noGrp="1" noChangeAspect="1"/>
          </p:cNvPicPr>
          <p:nvPr>
            <p:ph sz="quarter" idx="10"/>
          </p:nvPr>
        </p:nvPicPr>
        <p:blipFill>
          <a:blip r:embed="rId2">
            <a:extLst>
              <a:ext uri="{28A0092B-C50C-407E-A947-70E740481C1C}">
                <a14:useLocalDpi xmlns:a14="http://schemas.microsoft.com/office/drawing/2010/main" val="0"/>
              </a:ext>
            </a:extLst>
          </a:blip>
          <a:srcRect l="-16667" r="-16667"/>
          <a:stretch>
            <a:fillRect/>
          </a:stretch>
        </p:blipFill>
        <p:spPr>
          <a:xfrm>
            <a:off x="0" y="857250"/>
            <a:ext cx="9144000" cy="5143500"/>
          </a:xfrm>
        </p:spPr>
      </p:pic>
    </p:spTree>
  </p:cSld>
  <p:clrMapOvr>
    <a:masterClrMapping/>
  </p:clrMapOvr>
</p:sld>
</file>

<file path=ppt/theme/theme1.xml><?xml version="1.0" encoding="utf-8"?>
<a:theme xmlns:a="http://schemas.openxmlformats.org/drawingml/2006/main" name="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Documents-Netmind 2016">
  <a:themeElements>
    <a:clrScheme name="Netmind - 2016">
      <a:dk1>
        <a:srgbClr val="000000"/>
      </a:dk1>
      <a:lt1>
        <a:srgbClr val="E6E6E6"/>
      </a:lt1>
      <a:dk2>
        <a:srgbClr val="003C69"/>
      </a:dk2>
      <a:lt2>
        <a:srgbClr val="0085CA"/>
      </a:lt2>
      <a:accent1>
        <a:srgbClr val="00FFFF"/>
      </a:accent1>
      <a:accent2>
        <a:srgbClr val="66FFFF"/>
      </a:accent2>
      <a:accent3>
        <a:srgbClr val="66CCFF"/>
      </a:accent3>
      <a:accent4>
        <a:srgbClr val="0080FF"/>
      </a:accent4>
      <a:accent5>
        <a:srgbClr val="004080"/>
      </a:accent5>
      <a:accent6>
        <a:srgbClr val="000080"/>
      </a:accent6>
      <a:hlink>
        <a:srgbClr val="0000FF"/>
      </a:hlink>
      <a:folHlink>
        <a:srgbClr val="800080"/>
      </a:folHlink>
    </a:clrScheme>
    <a:fontScheme name="Tes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latin typeface="Rotis Sans Serif Std" panose="000005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plantillaNetmind2017</Template>
  <TotalTime>0</TotalTime>
  <Words>5354</Words>
  <Application>Microsoft Office PowerPoint</Application>
  <PresentationFormat>Presentación en pantalla (4:3)</PresentationFormat>
  <Paragraphs>752</Paragraphs>
  <Slides>126</Slides>
  <Notes>75</Notes>
  <HiddenSlides>0</HiddenSlides>
  <MMClips>0</MMClips>
  <ScaleCrop>false</ScaleCrop>
  <HeadingPairs>
    <vt:vector size="8" baseType="variant">
      <vt:variant>
        <vt:lpstr>Fuentes usadas</vt:lpstr>
      </vt:variant>
      <vt:variant>
        <vt:i4>11</vt:i4>
      </vt:variant>
      <vt:variant>
        <vt:lpstr>Tema</vt:lpstr>
      </vt:variant>
      <vt:variant>
        <vt:i4>9</vt:i4>
      </vt:variant>
      <vt:variant>
        <vt:lpstr>Servidores OLE incrustados</vt:lpstr>
      </vt:variant>
      <vt:variant>
        <vt:i4>1</vt:i4>
      </vt:variant>
      <vt:variant>
        <vt:lpstr>Títulos de diapositiva</vt:lpstr>
      </vt:variant>
      <vt:variant>
        <vt:i4>126</vt:i4>
      </vt:variant>
    </vt:vector>
  </HeadingPairs>
  <TitlesOfParts>
    <vt:vector size="147" baseType="lpstr">
      <vt:lpstr>Arial</vt:lpstr>
      <vt:lpstr>Calibri</vt:lpstr>
      <vt:lpstr>Consolas</vt:lpstr>
      <vt:lpstr>Eurostile LT Std</vt:lpstr>
      <vt:lpstr>Rotis Sans Serif Std</vt:lpstr>
      <vt:lpstr>Segoe UI</vt:lpstr>
      <vt:lpstr>Segoe UI Light</vt:lpstr>
      <vt:lpstr>Symbol</vt:lpstr>
      <vt:lpstr>Tahoma</vt:lpstr>
      <vt:lpstr>Times</vt:lpstr>
      <vt:lpstr>Wingdings</vt:lpstr>
      <vt:lpstr>Documents-Netmind 2016</vt:lpstr>
      <vt:lpstr>1_Documents-Netmind 2016</vt:lpstr>
      <vt:lpstr>2_Documents-Netmind 2016</vt:lpstr>
      <vt:lpstr>3_Documents-Netmind 2016</vt:lpstr>
      <vt:lpstr>4_Documents-Netmind 2016</vt:lpstr>
      <vt:lpstr>5_Documents-Netmind 2016</vt:lpstr>
      <vt:lpstr>6_Documents-Netmind 2016</vt:lpstr>
      <vt:lpstr>7_Documents-Netmind 2016</vt:lpstr>
      <vt:lpstr>8_Documents-Netmind 2016</vt:lpstr>
      <vt:lpstr>Equation</vt:lpstr>
      <vt:lpstr>Machine Learning Foundations</vt:lpstr>
      <vt:lpstr>Piensa</vt:lpstr>
      <vt:lpstr>Una app para calcular precios</vt:lpstr>
      <vt:lpstr>Una app para calcular precios</vt:lpstr>
      <vt:lpstr>Una app para calcular precios</vt:lpstr>
      <vt:lpstr>Presentación de PowerPoint</vt:lpstr>
      <vt:lpstr>Presentación de PowerPoint</vt:lpstr>
      <vt:lpstr>Una app para calcular precios</vt:lpstr>
      <vt:lpstr>El paso 2</vt:lpstr>
      <vt:lpstr>El paso 2</vt:lpstr>
      <vt:lpstr>Loss Functions for Classification</vt:lpstr>
      <vt:lpstr>Statistical Learning Theory</vt:lpstr>
      <vt:lpstr>Statistical Learning Theory</vt:lpstr>
      <vt:lpstr>Basic Outline for Machine Learning</vt:lpstr>
      <vt:lpstr>Presentación de PowerPoint</vt:lpstr>
      <vt:lpstr>Logistic Regression</vt:lpstr>
      <vt:lpstr>Clasificación</vt:lpstr>
      <vt:lpstr>Confusion Matrix</vt:lpstr>
      <vt:lpstr>Evaluation Measures for Classifiers</vt:lpstr>
      <vt:lpstr>Evaluation Measures for Classifiers</vt:lpstr>
      <vt:lpstr>Evaluation Measures for Classifiers</vt:lpstr>
      <vt:lpstr>Evaluation Measures for Classifiers</vt:lpstr>
      <vt:lpstr>Evaluation Measures for Classifiers</vt:lpstr>
      <vt:lpstr>Evaluation Measures for Classifiers</vt:lpstr>
      <vt:lpstr>Information Retrieval</vt:lpstr>
      <vt:lpstr>ROC Curves</vt:lpstr>
      <vt:lpstr>ROC Curves</vt:lpstr>
      <vt:lpstr>ROC Curves</vt:lpstr>
      <vt:lpstr>Evaluación</vt:lpstr>
      <vt:lpstr>Regresión</vt:lpstr>
      <vt:lpstr>Regresión</vt:lpstr>
      <vt:lpstr>Regresión</vt:lpstr>
      <vt:lpstr>Evaluar Regresión</vt:lpstr>
      <vt:lpstr>Evaluar Regresión</vt:lpstr>
      <vt:lpstr>Evaluar Regresión</vt:lpstr>
      <vt:lpstr>Evaluar Regresión</vt:lpstr>
      <vt:lpstr>Evaluar Regresión</vt:lpstr>
      <vt:lpstr>Evaluar el fitness y la complejidad</vt:lpstr>
      <vt:lpstr>Regularización</vt:lpstr>
      <vt:lpstr>Regularización</vt:lpstr>
      <vt:lpstr>Regularización</vt:lpstr>
      <vt:lpstr>Regularización</vt:lpstr>
      <vt:lpstr>Regularización</vt:lpstr>
      <vt:lpstr>Regularización</vt:lpstr>
      <vt:lpstr>Collinear features</vt:lpstr>
      <vt:lpstr>Ganancia de una rama en árboles = impureza</vt:lpstr>
      <vt:lpstr>Criterio de poda de los árboles de decisón</vt:lpstr>
      <vt:lpstr>Weak classifiers usados por Viola and Jones</vt:lpstr>
      <vt:lpstr>Presentación de PowerPoint</vt:lpstr>
      <vt:lpstr>Weak classifiers usados por Viola and Jones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Decision Forests</vt:lpstr>
      <vt:lpstr>Decision Forests: pseudocódigo</vt:lpstr>
      <vt:lpstr>Decision Forests for Regression: pseudocódigo </vt:lpstr>
      <vt:lpstr>Presentación de PowerPoint</vt:lpstr>
      <vt:lpstr>Diferencia entre Boosted Decision Trees y Decision Forests</vt:lpstr>
      <vt:lpstr>Propagación del error en las redes neuronales</vt:lpstr>
      <vt:lpstr>Propagación del error en las redes neuronales</vt:lpstr>
      <vt:lpstr>Propagación del error en las redes neuronales</vt:lpstr>
      <vt:lpstr>Propagación del error en las redes neuronales</vt:lpstr>
      <vt:lpstr>Backpropagation</vt:lpstr>
      <vt:lpstr>Kernels for SVM</vt:lpstr>
      <vt:lpstr>Kernels for SVM</vt:lpstr>
      <vt:lpstr>Kernels for SVM</vt:lpstr>
      <vt:lpstr>Presentación de PowerPoint</vt:lpstr>
      <vt:lpstr>Gaussian / Radial Basis Function (RBF) Kernels</vt:lpstr>
      <vt:lpstr>Presentación de PowerPoint</vt:lpstr>
      <vt:lpstr>Presentación de PowerPoint</vt:lpstr>
      <vt:lpstr>Presentación de PowerPoint</vt:lpstr>
      <vt:lpstr>Kernels comunes</vt:lpstr>
      <vt:lpstr>Unsupervised Learning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Objetivo del K-Means</vt:lpstr>
      <vt:lpstr>Recomendadores</vt:lpstr>
      <vt:lpstr>Presentación de PowerPoint</vt:lpstr>
      <vt:lpstr>User-Based Collaborative Filtering &amp; Correlation</vt:lpstr>
      <vt:lpstr>User-Based Collaborative Filtering &amp; Correlation</vt:lpstr>
      <vt:lpstr>Presentación de PowerPoint</vt:lpstr>
      <vt:lpstr>Item-Based Collaborative Filtering &amp; Correlation</vt:lpstr>
      <vt:lpstr>Matrix Factorization</vt:lpstr>
      <vt:lpstr>Matrix Factorization</vt:lpstr>
      <vt:lpstr>Presentación de PowerPoint</vt:lpstr>
      <vt:lpstr>Matrix Factorization</vt:lpstr>
      <vt:lpstr>Matrix Factorization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JDB205-1-Introducción</dc:title>
  <dc:creator>Ángel M. Rayo</dc:creator>
  <cp:lastModifiedBy>ricardo</cp:lastModifiedBy>
  <cp:revision>114</cp:revision>
  <cp:lastPrinted>2012-10-08T02:41:00Z</cp:lastPrinted>
  <dcterms:created xsi:type="dcterms:W3CDTF">2017-07-18T20:11:00Z</dcterms:created>
  <dcterms:modified xsi:type="dcterms:W3CDTF">2022-09-28T06:27:16Z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8FE95EC8-5CF3-4897-8CA4-AD3408C5CE91</vt:lpwstr>
  </property>
  <property fmtid="{D5CDD505-2E9C-101B-9397-08002B2CF9AE}" pid="3" name="ArticulatePath">
    <vt:lpwstr>2014 - Ejemplo Material Docente PPT (sin comentarios)</vt:lpwstr>
  </property>
  <property fmtid="{D5CDD505-2E9C-101B-9397-08002B2CF9AE}" pid="4" name="ContentTypeId">
    <vt:lpwstr>0x010100F7E204BFF014434CACDBFED2B5BF5EFC</vt:lpwstr>
  </property>
  <property fmtid="{D5CDD505-2E9C-101B-9397-08002B2CF9AE}" pid="5" name="KSOProductBuildVer">
    <vt:lpwstr>3082-10.2.0.6020</vt:lpwstr>
  </property>
</Properties>
</file>